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71" r:id="rId3"/>
    <p:sldId id="278" r:id="rId4"/>
    <p:sldId id="279" r:id="rId5"/>
    <p:sldId id="300" r:id="rId6"/>
    <p:sldId id="307" r:id="rId7"/>
    <p:sldId id="276" r:id="rId8"/>
    <p:sldId id="277" r:id="rId9"/>
    <p:sldId id="258" r:id="rId10"/>
    <p:sldId id="305" r:id="rId11"/>
    <p:sldId id="260" r:id="rId12"/>
    <p:sldId id="274" r:id="rId13"/>
    <p:sldId id="273" r:id="rId14"/>
    <p:sldId id="275" r:id="rId15"/>
    <p:sldId id="301" r:id="rId16"/>
    <p:sldId id="304" r:id="rId17"/>
    <p:sldId id="261" r:id="rId18"/>
    <p:sldId id="264" r:id="rId19"/>
    <p:sldId id="272" r:id="rId20"/>
    <p:sldId id="265" r:id="rId21"/>
    <p:sldId id="308" r:id="rId22"/>
    <p:sldId id="309" r:id="rId23"/>
    <p:sldId id="310" r:id="rId24"/>
    <p:sldId id="311" r:id="rId25"/>
    <p:sldId id="312" r:id="rId26"/>
    <p:sldId id="313" r:id="rId27"/>
    <p:sldId id="266" r:id="rId28"/>
    <p:sldId id="303" r:id="rId29"/>
    <p:sldId id="262" r:id="rId30"/>
    <p:sldId id="263" r:id="rId31"/>
    <p:sldId id="270" r:id="rId32"/>
    <p:sldId id="306" r:id="rId33"/>
    <p:sldId id="25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EEFFC-025D-4C45-B25F-A26F4B595FFA}" v="9" dt="2025-10-20T02:44:32.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50"/>
  </p:normalViewPr>
  <p:slideViewPr>
    <p:cSldViewPr snapToGrid="0">
      <p:cViewPr varScale="1">
        <p:scale>
          <a:sx n="98" d="100"/>
          <a:sy n="98" d="100"/>
        </p:scale>
        <p:origin x="6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win Panitsombat" userId="73866dd235f9b8f9" providerId="LiveId" clId="{C7E17466-7F0E-43A6-B7EC-158935D11E57}"/>
    <pc:docChg chg="undo custSel addSld modSld sldOrd">
      <pc:chgData name="Twin Panitsombat" userId="73866dd235f9b8f9" providerId="LiveId" clId="{C7E17466-7F0E-43A6-B7EC-158935D11E57}" dt="2025-10-20T02:45:18.761" v="216" actId="3626"/>
      <pc:docMkLst>
        <pc:docMk/>
      </pc:docMkLst>
      <pc:sldChg chg="ord">
        <pc:chgData name="Twin Panitsombat" userId="73866dd235f9b8f9" providerId="LiveId" clId="{C7E17466-7F0E-43A6-B7EC-158935D11E57}" dt="2025-10-16T09:19:54.936" v="29"/>
        <pc:sldMkLst>
          <pc:docMk/>
          <pc:sldMk cId="1522227348" sldId="260"/>
        </pc:sldMkLst>
      </pc:sldChg>
      <pc:sldChg chg="modSp mod">
        <pc:chgData name="Twin Panitsombat" userId="73866dd235f9b8f9" providerId="LiveId" clId="{C7E17466-7F0E-43A6-B7EC-158935D11E57}" dt="2025-10-16T09:20:27.686" v="30" actId="20577"/>
        <pc:sldMkLst>
          <pc:docMk/>
          <pc:sldMk cId="3210063595" sldId="274"/>
        </pc:sldMkLst>
        <pc:spChg chg="mod">
          <ac:chgData name="Twin Panitsombat" userId="73866dd235f9b8f9" providerId="LiveId" clId="{C7E17466-7F0E-43A6-B7EC-158935D11E57}" dt="2025-10-16T09:20:27.686" v="30" actId="20577"/>
          <ac:spMkLst>
            <pc:docMk/>
            <pc:sldMk cId="3210063595" sldId="274"/>
            <ac:spMk id="3" creationId="{E6754A9C-9303-98E9-238C-A78C164BE258}"/>
          </ac:spMkLst>
        </pc:spChg>
      </pc:sldChg>
      <pc:sldChg chg="addSp delSp modSp mod">
        <pc:chgData name="Twin Panitsombat" userId="73866dd235f9b8f9" providerId="LiveId" clId="{C7E17466-7F0E-43A6-B7EC-158935D11E57}" dt="2025-10-16T09:00:20.543" v="27" actId="1076"/>
        <pc:sldMkLst>
          <pc:docMk/>
          <pc:sldMk cId="4280920039" sldId="277"/>
        </pc:sldMkLst>
        <pc:picChg chg="mod">
          <ac:chgData name="Twin Panitsombat" userId="73866dd235f9b8f9" providerId="LiveId" clId="{C7E17466-7F0E-43A6-B7EC-158935D11E57}" dt="2025-10-16T09:00:20.543" v="27" actId="1076"/>
          <ac:picMkLst>
            <pc:docMk/>
            <pc:sldMk cId="4280920039" sldId="277"/>
            <ac:picMk id="6" creationId="{FB7E9A41-DFAB-5970-DABA-52EE6DE67984}"/>
          </ac:picMkLst>
        </pc:picChg>
        <pc:picChg chg="add mod">
          <ac:chgData name="Twin Panitsombat" userId="73866dd235f9b8f9" providerId="LiveId" clId="{C7E17466-7F0E-43A6-B7EC-158935D11E57}" dt="2025-10-16T09:00:12.163" v="26" actId="1076"/>
          <ac:picMkLst>
            <pc:docMk/>
            <pc:sldMk cId="4280920039" sldId="277"/>
            <ac:picMk id="9" creationId="{0C1A5A4C-A58D-AFDF-35DD-88B162587624}"/>
          </ac:picMkLst>
        </pc:picChg>
      </pc:sldChg>
      <pc:sldChg chg="addSp delSp modSp mod">
        <pc:chgData name="Twin Panitsombat" userId="73866dd235f9b8f9" providerId="LiveId" clId="{C7E17466-7F0E-43A6-B7EC-158935D11E57}" dt="2025-10-16T10:15:20.165" v="69" actId="478"/>
        <pc:sldMkLst>
          <pc:docMk/>
          <pc:sldMk cId="2478564154" sldId="304"/>
        </pc:sldMkLst>
        <pc:spChg chg="mod">
          <ac:chgData name="Twin Panitsombat" userId="73866dd235f9b8f9" providerId="LiveId" clId="{C7E17466-7F0E-43A6-B7EC-158935D11E57}" dt="2025-10-16T10:13:40.766" v="56" actId="20577"/>
          <ac:spMkLst>
            <pc:docMk/>
            <pc:sldMk cId="2478564154" sldId="304"/>
            <ac:spMk id="2" creationId="{1CA00FC9-3F8F-EC24-B7D6-8ED21598A10B}"/>
          </ac:spMkLst>
        </pc:spChg>
        <pc:spChg chg="add mod">
          <ac:chgData name="Twin Panitsombat" userId="73866dd235f9b8f9" providerId="LiveId" clId="{C7E17466-7F0E-43A6-B7EC-158935D11E57}" dt="2025-10-16T10:12:36.371" v="41" actId="1076"/>
          <ac:spMkLst>
            <pc:docMk/>
            <pc:sldMk cId="2478564154" sldId="304"/>
            <ac:spMk id="9" creationId="{4C3EE1C9-F1F7-9EC7-6D92-B16B6D04374F}"/>
          </ac:spMkLst>
        </pc:spChg>
        <pc:picChg chg="add mod">
          <ac:chgData name="Twin Panitsombat" userId="73866dd235f9b8f9" providerId="LiveId" clId="{C7E17466-7F0E-43A6-B7EC-158935D11E57}" dt="2025-10-16T10:11:11.793" v="38" actId="1076"/>
          <ac:picMkLst>
            <pc:docMk/>
            <pc:sldMk cId="2478564154" sldId="304"/>
            <ac:picMk id="8" creationId="{0239F139-D395-8115-8DC4-2AA7A1BB9165}"/>
          </ac:picMkLst>
        </pc:picChg>
      </pc:sldChg>
      <pc:sldChg chg="addSp delSp modSp add mod">
        <pc:chgData name="Twin Panitsombat" userId="73866dd235f9b8f9" providerId="LiveId" clId="{C7E17466-7F0E-43A6-B7EC-158935D11E57}" dt="2025-10-16T08:59:08.015" v="22" actId="1076"/>
        <pc:sldMkLst>
          <pc:docMk/>
          <pc:sldMk cId="3200031377" sldId="305"/>
        </pc:sldMkLst>
        <pc:spChg chg="mod">
          <ac:chgData name="Twin Panitsombat" userId="73866dd235f9b8f9" providerId="LiveId" clId="{C7E17466-7F0E-43A6-B7EC-158935D11E57}" dt="2025-10-16T08:59:08.015" v="22" actId="1076"/>
          <ac:spMkLst>
            <pc:docMk/>
            <pc:sldMk cId="3200031377" sldId="305"/>
            <ac:spMk id="2" creationId="{9F3E1DF1-0662-2FEF-E8DD-FE8F210E4D56}"/>
          </ac:spMkLst>
        </pc:spChg>
        <pc:picChg chg="add mod">
          <ac:chgData name="Twin Panitsombat" userId="73866dd235f9b8f9" providerId="LiveId" clId="{C7E17466-7F0E-43A6-B7EC-158935D11E57}" dt="2025-10-16T08:58:52.358" v="20" actId="1076"/>
          <ac:picMkLst>
            <pc:docMk/>
            <pc:sldMk cId="3200031377" sldId="305"/>
            <ac:picMk id="4" creationId="{06C7DDD2-1BB4-959D-CD4D-5511EF9CA5A6}"/>
          </ac:picMkLst>
        </pc:picChg>
      </pc:sldChg>
      <pc:sldChg chg="add">
        <pc:chgData name="Twin Panitsombat" userId="73866dd235f9b8f9" providerId="LiveId" clId="{C7E17466-7F0E-43A6-B7EC-158935D11E57}" dt="2025-10-16T16:04:26.078" v="70" actId="2890"/>
        <pc:sldMkLst>
          <pc:docMk/>
          <pc:sldMk cId="2899156778" sldId="306"/>
        </pc:sldMkLst>
      </pc:sldChg>
      <pc:sldChg chg="addSp delSp modSp add mod">
        <pc:chgData name="Twin Panitsombat" userId="73866dd235f9b8f9" providerId="LiveId" clId="{C7E17466-7F0E-43A6-B7EC-158935D11E57}" dt="2025-10-16T16:21:06.994" v="107" actId="1076"/>
        <pc:sldMkLst>
          <pc:docMk/>
          <pc:sldMk cId="2584711091" sldId="307"/>
        </pc:sldMkLst>
        <pc:spChg chg="add mod">
          <ac:chgData name="Twin Panitsombat" userId="73866dd235f9b8f9" providerId="LiveId" clId="{C7E17466-7F0E-43A6-B7EC-158935D11E57}" dt="2025-10-16T16:21:04.019" v="106" actId="1076"/>
          <ac:spMkLst>
            <pc:docMk/>
            <pc:sldMk cId="2584711091" sldId="307"/>
            <ac:spMk id="39" creationId="{228DBACE-935C-7B6D-0AAC-E2F6F8613A12}"/>
          </ac:spMkLst>
        </pc:spChg>
        <pc:spChg chg="add mod">
          <ac:chgData name="Twin Panitsombat" userId="73866dd235f9b8f9" providerId="LiveId" clId="{C7E17466-7F0E-43A6-B7EC-158935D11E57}" dt="2025-10-16T16:21:00.161" v="105" actId="1076"/>
          <ac:spMkLst>
            <pc:docMk/>
            <pc:sldMk cId="2584711091" sldId="307"/>
            <ac:spMk id="40" creationId="{52D60EEA-3C2A-0824-473B-D8B07E034FED}"/>
          </ac:spMkLst>
        </pc:spChg>
        <pc:picChg chg="add mod">
          <ac:chgData name="Twin Panitsombat" userId="73866dd235f9b8f9" providerId="LiveId" clId="{C7E17466-7F0E-43A6-B7EC-158935D11E57}" dt="2025-10-16T16:21:06.994" v="107" actId="1076"/>
          <ac:picMkLst>
            <pc:docMk/>
            <pc:sldMk cId="2584711091" sldId="307"/>
            <ac:picMk id="42" creationId="{34CA7086-3B55-2FD7-6703-47E60EA9B1D1}"/>
          </ac:picMkLst>
        </pc:picChg>
      </pc:sldChg>
      <pc:sldChg chg="addSp delSp modSp add mod">
        <pc:chgData name="Twin Panitsombat" userId="73866dd235f9b8f9" providerId="LiveId" clId="{C7E17466-7F0E-43A6-B7EC-158935D11E57}" dt="2025-10-17T10:40:24.639" v="123" actId="14100"/>
        <pc:sldMkLst>
          <pc:docMk/>
          <pc:sldMk cId="360672620" sldId="308"/>
        </pc:sldMkLst>
        <pc:spChg chg="mod">
          <ac:chgData name="Twin Panitsombat" userId="73866dd235f9b8f9" providerId="LiveId" clId="{C7E17466-7F0E-43A6-B7EC-158935D11E57}" dt="2025-10-17T09:38:01.599" v="114" actId="20577"/>
          <ac:spMkLst>
            <pc:docMk/>
            <pc:sldMk cId="360672620" sldId="308"/>
            <ac:spMk id="2" creationId="{7EE6C0B4-82CE-B7E2-F148-ABFEAFA17C73}"/>
          </ac:spMkLst>
        </pc:spChg>
        <pc:spChg chg="add mod">
          <ac:chgData name="Twin Panitsombat" userId="73866dd235f9b8f9" providerId="LiveId" clId="{C7E17466-7F0E-43A6-B7EC-158935D11E57}" dt="2025-10-17T10:36:46.832" v="120" actId="1076"/>
          <ac:spMkLst>
            <pc:docMk/>
            <pc:sldMk cId="360672620" sldId="308"/>
            <ac:spMk id="8" creationId="{CFE9A9D2-7B2E-E29F-01F9-A5EECA2EBE5B}"/>
          </ac:spMkLst>
        </pc:spChg>
        <pc:spChg chg="add mod">
          <ac:chgData name="Twin Panitsombat" userId="73866dd235f9b8f9" providerId="LiveId" clId="{C7E17466-7F0E-43A6-B7EC-158935D11E57}" dt="2025-10-17T10:40:24.639" v="123" actId="14100"/>
          <ac:spMkLst>
            <pc:docMk/>
            <pc:sldMk cId="360672620" sldId="308"/>
            <ac:spMk id="10" creationId="{74979A91-95C1-77B6-1F59-B7CCB7D5720A}"/>
          </ac:spMkLst>
        </pc:spChg>
      </pc:sldChg>
      <pc:sldChg chg="modSp add mod">
        <pc:chgData name="Twin Panitsombat" userId="73866dd235f9b8f9" providerId="LiveId" clId="{C7E17466-7F0E-43A6-B7EC-158935D11E57}" dt="2025-10-20T02:45:18.761" v="216" actId="3626"/>
        <pc:sldMkLst>
          <pc:docMk/>
          <pc:sldMk cId="1421360535" sldId="309"/>
        </pc:sldMkLst>
        <pc:spChg chg="mod">
          <ac:chgData name="Twin Panitsombat" userId="73866dd235f9b8f9" providerId="LiveId" clId="{C7E17466-7F0E-43A6-B7EC-158935D11E57}" dt="2025-10-20T02:45:18.761" v="216" actId="3626"/>
          <ac:spMkLst>
            <pc:docMk/>
            <pc:sldMk cId="1421360535" sldId="309"/>
            <ac:spMk id="8" creationId="{AA5321F6-1037-5A5E-7836-1CC65478FBCB}"/>
          </ac:spMkLst>
        </pc:spChg>
        <pc:spChg chg="mod">
          <ac:chgData name="Twin Panitsombat" userId="73866dd235f9b8f9" providerId="LiveId" clId="{C7E17466-7F0E-43A6-B7EC-158935D11E57}" dt="2025-10-20T02:20:47.187" v="170" actId="1076"/>
          <ac:spMkLst>
            <pc:docMk/>
            <pc:sldMk cId="1421360535" sldId="309"/>
            <ac:spMk id="10" creationId="{5E4EE3C4-E11E-D412-EF09-DFFAA18D3DBE}"/>
          </ac:spMkLst>
        </pc:spChg>
      </pc:sldChg>
      <pc:sldChg chg="addSp delSp modSp add mod setBg">
        <pc:chgData name="Twin Panitsombat" userId="73866dd235f9b8f9" providerId="LiveId" clId="{C7E17466-7F0E-43A6-B7EC-158935D11E57}" dt="2025-10-20T02:36:17.238" v="188" actId="5793"/>
        <pc:sldMkLst>
          <pc:docMk/>
          <pc:sldMk cId="3862606534" sldId="310"/>
        </pc:sldMkLst>
        <pc:spChg chg="mod">
          <ac:chgData name="Twin Panitsombat" userId="73866dd235f9b8f9" providerId="LiveId" clId="{C7E17466-7F0E-43A6-B7EC-158935D11E57}" dt="2025-10-20T02:27:06.847" v="183" actId="26606"/>
          <ac:spMkLst>
            <pc:docMk/>
            <pc:sldMk cId="3862606534" sldId="310"/>
            <ac:spMk id="2" creationId="{899E7C9B-8BAA-0352-394B-804426F3BDE2}"/>
          </ac:spMkLst>
        </pc:spChg>
        <pc:spChg chg="add mod">
          <ac:chgData name="Twin Panitsombat" userId="73866dd235f9b8f9" providerId="LiveId" clId="{C7E17466-7F0E-43A6-B7EC-158935D11E57}" dt="2025-10-20T02:36:17.238" v="188" actId="5793"/>
          <ac:spMkLst>
            <pc:docMk/>
            <pc:sldMk cId="3862606534" sldId="310"/>
            <ac:spMk id="4" creationId="{9711624E-A655-C1DE-8A69-CD10BCDED383}"/>
          </ac:spMkLst>
        </pc:spChg>
        <pc:spChg chg="add del">
          <ac:chgData name="Twin Panitsombat" userId="73866dd235f9b8f9" providerId="LiveId" clId="{C7E17466-7F0E-43A6-B7EC-158935D11E57}" dt="2025-10-20T02:27:06.847" v="183" actId="26606"/>
          <ac:spMkLst>
            <pc:docMk/>
            <pc:sldMk cId="3862606534" sldId="310"/>
            <ac:spMk id="7" creationId="{1C582B07-D0F0-4B6B-A5D9-D2F192CB3A4E}"/>
          </ac:spMkLst>
        </pc:spChg>
        <pc:spChg chg="del">
          <ac:chgData name="Twin Panitsombat" userId="73866dd235f9b8f9" providerId="LiveId" clId="{C7E17466-7F0E-43A6-B7EC-158935D11E57}" dt="2025-10-20T02:25:46.565" v="172" actId="478"/>
          <ac:spMkLst>
            <pc:docMk/>
            <pc:sldMk cId="3862606534" sldId="310"/>
            <ac:spMk id="8" creationId="{DBFDDF7F-8D12-6D2A-12CD-7B5DF832822F}"/>
          </ac:spMkLst>
        </pc:spChg>
        <pc:spChg chg="del">
          <ac:chgData name="Twin Panitsombat" userId="73866dd235f9b8f9" providerId="LiveId" clId="{C7E17466-7F0E-43A6-B7EC-158935D11E57}" dt="2025-10-20T02:25:49.315" v="173" actId="478"/>
          <ac:spMkLst>
            <pc:docMk/>
            <pc:sldMk cId="3862606534" sldId="310"/>
            <ac:spMk id="10" creationId="{6D4E2021-28F1-C508-7E22-50F83EF785CD}"/>
          </ac:spMkLst>
        </pc:spChg>
        <pc:spChg chg="add del">
          <ac:chgData name="Twin Panitsombat" userId="73866dd235f9b8f9" providerId="LiveId" clId="{C7E17466-7F0E-43A6-B7EC-158935D11E57}" dt="2025-10-20T02:27:06.847" v="183" actId="26606"/>
          <ac:spMkLst>
            <pc:docMk/>
            <pc:sldMk cId="3862606534" sldId="310"/>
            <ac:spMk id="12" creationId="{CFDF70F4-97B6-40D8-B1FA-9580DBD23934}"/>
          </ac:spMkLst>
        </pc:spChg>
        <pc:spChg chg="add del">
          <ac:chgData name="Twin Panitsombat" userId="73866dd235f9b8f9" providerId="LiveId" clId="{C7E17466-7F0E-43A6-B7EC-158935D11E57}" dt="2025-10-20T02:27:06.847" v="183" actId="26606"/>
          <ac:spMkLst>
            <pc:docMk/>
            <pc:sldMk cId="3862606534" sldId="310"/>
            <ac:spMk id="47" creationId="{9E92C66B-792F-479F-B983-F47FEE1AB562}"/>
          </ac:spMkLst>
        </pc:spChg>
        <pc:grpChg chg="add del">
          <ac:chgData name="Twin Panitsombat" userId="73866dd235f9b8f9" providerId="LiveId" clId="{C7E17466-7F0E-43A6-B7EC-158935D11E57}" dt="2025-10-20T02:27:06.847" v="183" actId="26606"/>
          <ac:grpSpMkLst>
            <pc:docMk/>
            <pc:sldMk cId="3862606534" sldId="310"/>
            <ac:grpSpMk id="14" creationId="{807F70BA-21EF-4B7D-ACFF-D02E136D44B5}"/>
          </ac:grpSpMkLst>
        </pc:grpChg>
        <pc:graphicFrameChg chg="add mod modGraphic">
          <ac:chgData name="Twin Panitsombat" userId="73866dd235f9b8f9" providerId="LiveId" clId="{C7E17466-7F0E-43A6-B7EC-158935D11E57}" dt="2025-10-20T02:27:17.188" v="184" actId="1076"/>
          <ac:graphicFrameMkLst>
            <pc:docMk/>
            <pc:sldMk cId="3862606534" sldId="310"/>
            <ac:graphicFrameMk id="5" creationId="{2CB30D72-44CC-6351-0A50-848CB0BB6400}"/>
          </ac:graphicFrameMkLst>
        </pc:graphicFrameChg>
      </pc:sldChg>
      <pc:sldChg chg="delSp add mod">
        <pc:chgData name="Twin Panitsombat" userId="73866dd235f9b8f9" providerId="LiveId" clId="{C7E17466-7F0E-43A6-B7EC-158935D11E57}" dt="2025-10-20T02:42:32.503" v="190" actId="478"/>
        <pc:sldMkLst>
          <pc:docMk/>
          <pc:sldMk cId="624744588" sldId="311"/>
        </pc:sldMkLst>
        <pc:graphicFrameChg chg="del">
          <ac:chgData name="Twin Panitsombat" userId="73866dd235f9b8f9" providerId="LiveId" clId="{C7E17466-7F0E-43A6-B7EC-158935D11E57}" dt="2025-10-20T02:42:32.503" v="190" actId="478"/>
          <ac:graphicFrameMkLst>
            <pc:docMk/>
            <pc:sldMk cId="624744588" sldId="311"/>
            <ac:graphicFrameMk id="5" creationId="{59292A22-DBD1-208F-B779-C8201916716D}"/>
          </ac:graphicFrameMkLst>
        </pc:graphicFrameChg>
      </pc:sldChg>
      <pc:sldChg chg="modSp add mod">
        <pc:chgData name="Twin Panitsombat" userId="73866dd235f9b8f9" providerId="LiveId" clId="{C7E17466-7F0E-43A6-B7EC-158935D11E57}" dt="2025-10-20T02:42:45.535" v="194" actId="20577"/>
        <pc:sldMkLst>
          <pc:docMk/>
          <pc:sldMk cId="606688019" sldId="312"/>
        </pc:sldMkLst>
        <pc:spChg chg="mod">
          <ac:chgData name="Twin Panitsombat" userId="73866dd235f9b8f9" providerId="LiveId" clId="{C7E17466-7F0E-43A6-B7EC-158935D11E57}" dt="2025-10-20T02:42:45.535" v="194" actId="20577"/>
          <ac:spMkLst>
            <pc:docMk/>
            <pc:sldMk cId="606688019" sldId="312"/>
            <ac:spMk id="4" creationId="{4CB51FC9-94F9-C746-0925-D2744E4E9CAB}"/>
          </ac:spMkLst>
        </pc:spChg>
      </pc:sldChg>
      <pc:sldChg chg="modSp new mod">
        <pc:chgData name="Twin Panitsombat" userId="73866dd235f9b8f9" providerId="LiveId" clId="{C7E17466-7F0E-43A6-B7EC-158935D11E57}" dt="2025-10-20T02:44:32.706" v="210"/>
        <pc:sldMkLst>
          <pc:docMk/>
          <pc:sldMk cId="326579907" sldId="313"/>
        </pc:sldMkLst>
        <pc:spChg chg="mod">
          <ac:chgData name="Twin Panitsombat" userId="73866dd235f9b8f9" providerId="LiveId" clId="{C7E17466-7F0E-43A6-B7EC-158935D11E57}" dt="2025-10-20T02:44:30.905" v="209" actId="20577"/>
          <ac:spMkLst>
            <pc:docMk/>
            <pc:sldMk cId="326579907" sldId="313"/>
            <ac:spMk id="2" creationId="{1E42951C-F852-E6BA-95F1-6E6BCDF8A771}"/>
          </ac:spMkLst>
        </pc:spChg>
        <pc:spChg chg="mod">
          <ac:chgData name="Twin Panitsombat" userId="73866dd235f9b8f9" providerId="LiveId" clId="{C7E17466-7F0E-43A6-B7EC-158935D11E57}" dt="2025-10-20T02:44:32.706" v="210"/>
          <ac:spMkLst>
            <pc:docMk/>
            <pc:sldMk cId="326579907" sldId="313"/>
            <ac:spMk id="3" creationId="{6B643743-2071-76B9-6576-4522E644A49C}"/>
          </ac:spMkLst>
        </pc:spChg>
      </pc:sldChg>
    </pc:docChg>
  </pc:docChgLst>
  <pc:docChgLst>
    <pc:chgData name="Twin Panitsombat" userId="73866dd235f9b8f9" providerId="Windows Live" clId="Web-{5A6236A2-4403-4B5C-82E1-26EC6BD119B7}"/>
    <pc:docChg chg="modSld">
      <pc:chgData name="Twin Panitsombat" userId="73866dd235f9b8f9" providerId="Windows Live" clId="Web-{5A6236A2-4403-4B5C-82E1-26EC6BD119B7}" dt="2024-02-23T14:23:41.437" v="19" actId="20577"/>
      <pc:docMkLst>
        <pc:docMk/>
      </pc:docMkLst>
      <pc:sldChg chg="modSp">
        <pc:chgData name="Twin Panitsombat" userId="73866dd235f9b8f9" providerId="Windows Live" clId="Web-{5A6236A2-4403-4B5C-82E1-26EC6BD119B7}" dt="2024-02-23T14:23:41.437" v="19" actId="20577"/>
        <pc:sldMkLst>
          <pc:docMk/>
          <pc:sldMk cId="109857222" sldId="25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4473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01377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79056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661660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7403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300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10/16/2025</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8772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50916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591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898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10/16/2025</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748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10/16/2025</a:t>
            </a:fld>
            <a:endParaRPr lang="en-US"/>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219038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85" r:id="rId6"/>
    <p:sldLayoutId id="2147483790" r:id="rId7"/>
    <p:sldLayoutId id="2147483786" r:id="rId8"/>
    <p:sldLayoutId id="2147483787" r:id="rId9"/>
    <p:sldLayoutId id="2147483788" r:id="rId10"/>
    <p:sldLayoutId id="214748378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Input/output" TargetMode="External"/><Relationship Id="rId2" Type="http://schemas.openxmlformats.org/officeDocument/2006/relationships/hyperlink" Target="https://en.wikipedia.org/wiki/Static_variable" TargetMode="External"/><Relationship Id="rId1" Type="http://schemas.openxmlformats.org/officeDocument/2006/relationships/slideLayout" Target="../slideLayouts/slideLayout2.xml"/><Relationship Id="rId4" Type="http://schemas.openxmlformats.org/officeDocument/2006/relationships/hyperlink" Target="https://en.wikipedia.org/wiki/Referential_transparenc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70" name="Freeform: Shape 69">
            <a:extLst>
              <a:ext uri="{FF2B5EF4-FFF2-40B4-BE49-F238E27FC236}">
                <a16:creationId xmlns:a16="http://schemas.microsoft.com/office/drawing/2014/main" id="{8BD06E9B-D0BF-47A6-AE6D-EAD493128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490555" y="162759"/>
            <a:ext cx="6857996" cy="6532473"/>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6" name="Group 35">
            <a:extLst>
              <a:ext uri="{FF2B5EF4-FFF2-40B4-BE49-F238E27FC236}">
                <a16:creationId xmlns:a16="http://schemas.microsoft.com/office/drawing/2014/main" id="{A0297160-077C-4B0C-9F1E-6519CEDB84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7" name="Straight Connector 36">
              <a:extLst>
                <a:ext uri="{FF2B5EF4-FFF2-40B4-BE49-F238E27FC236}">
                  <a16:creationId xmlns:a16="http://schemas.microsoft.com/office/drawing/2014/main" id="{31F77CDE-CC8E-40E6-8745-8D7CB6208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3FCA172-142C-4352-A938-33B43EC3B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53BB53B-6660-4F6B-8C3C-4EAA148CFF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21D1E67-3038-4399-8F14-244731FAE3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A17FB9-5481-4E6D-A157-C4A1D8F29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5B4D4B-6074-48B5-B7D7-5B22BDC2A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FE68CF5-4975-4F0E-98F8-E40F12E8FE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3AD0D6-BFAB-41EE-A0DD-BFEB6844D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7EA9615-8E94-4E0C-BAF0-C52132326C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6A76D71-0BE7-402F-BF24-CB0154E2A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B18C09B-8FB5-4D88-B4FF-2090E7818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A06FA18-2473-40B2-8AE0-DEDDC5E9A3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187746C-FE57-4160-B924-6B283B33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7337AAE-EB93-4FBD-9904-0366412607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6FA7169-C5DB-4F02-935F-AA39EDA4B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4195B93-DBB3-4197-8D91-A786D4753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2FF9EB-46CC-4A22-AF8A-9D11BC966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631DADE-538C-4EA4-9D90-3AED82E01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35A7E2F-77A0-48A1-A881-1A12940D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AC39BAD-DB08-4260-BCE5-4E1FB09A44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68F31ED-A97B-4A9A-9F56-221FFB7A3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362574E-3A61-4C31-915F-F541B7BE0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32BD431-3E1E-4528-AC59-5A23CE4CB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DE7131F-209C-4427-96DA-26E0E973E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83DFDB-6A1C-41B8-B590-966064699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A3D6B3-30E3-4C45-A709-4F775DB84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481924-9C4A-4A91-8AB4-D796F33D73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787DCF-DA69-4379-94AB-C361DF3260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DC9D9-196D-4C02-982F-935945BD57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2AF9976-A85B-4FAC-ACA0-7B4F06D18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D38ACD-F4A1-4970-BE99-87B0A0482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 name="Right Triangle 68">
            <a:extLst>
              <a:ext uri="{FF2B5EF4-FFF2-40B4-BE49-F238E27FC236}">
                <a16:creationId xmlns:a16="http://schemas.microsoft.com/office/drawing/2014/main" id="{429C64BC-8915-422E-9361-EE04C48F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1028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ctrTitle"/>
          </p:nvPr>
        </p:nvSpPr>
        <p:spPr>
          <a:xfrm>
            <a:off x="691078" y="722903"/>
            <a:ext cx="5402451" cy="2460770"/>
          </a:xfrm>
        </p:spPr>
        <p:txBody>
          <a:bodyPr>
            <a:normAutofit/>
          </a:bodyPr>
          <a:lstStyle/>
          <a:p>
            <a:pPr>
              <a:lnSpc>
                <a:spcPct val="90000"/>
              </a:lnSpc>
            </a:pPr>
            <a:r>
              <a:rPr lang="en-US" sz="4200" b="1" dirty="0"/>
              <a:t>Functional Programming in Python</a:t>
            </a:r>
            <a:endParaRPr lang="en-US" sz="4200" dirty="0"/>
          </a:p>
        </p:txBody>
      </p:sp>
      <p:sp>
        <p:nvSpPr>
          <p:cNvPr id="3" name="Subtitle 2"/>
          <p:cNvSpPr>
            <a:spLocks noGrp="1"/>
          </p:cNvSpPr>
          <p:nvPr>
            <p:ph type="subTitle" idx="1"/>
          </p:nvPr>
        </p:nvSpPr>
        <p:spPr>
          <a:xfrm>
            <a:off x="691078" y="3428997"/>
            <a:ext cx="4903253" cy="2306639"/>
          </a:xfrm>
        </p:spPr>
        <p:txBody>
          <a:bodyPr vert="horz" lIns="91440" tIns="45720" rIns="91440" bIns="45720" rtlCol="0" anchor="t">
            <a:normAutofit/>
          </a:bodyPr>
          <a:lstStyle/>
          <a:p>
            <a:r>
              <a:rPr lang="en-US" dirty="0">
                <a:ea typeface="Calibri"/>
                <a:cs typeface="Calibri"/>
              </a:rPr>
              <a:t>Twin </a:t>
            </a:r>
            <a:r>
              <a:rPr lang="en-US" dirty="0" err="1">
                <a:ea typeface="Calibri"/>
                <a:cs typeface="Calibri"/>
              </a:rPr>
              <a:t>Panitsombat</a:t>
            </a:r>
            <a:r>
              <a:rPr lang="en-US" dirty="0">
                <a:ea typeface="Calibri"/>
                <a:cs typeface="Calibri"/>
              </a:rPr>
              <a:t> (</a:t>
            </a:r>
            <a:r>
              <a:rPr lang="en-US" dirty="0" err="1">
                <a:ea typeface="Calibri"/>
                <a:cs typeface="Calibri"/>
              </a:rPr>
              <a:t>RuuF</a:t>
            </a:r>
            <a:r>
              <a:rPr lang="en-US" dirty="0">
                <a:ea typeface="Calibri"/>
                <a:cs typeface="Calibri"/>
              </a:rPr>
              <a:t>)</a:t>
            </a:r>
          </a:p>
          <a:p>
            <a:r>
              <a:rPr lang="en-US" dirty="0">
                <a:ea typeface="Calibri"/>
                <a:cs typeface="Calibri"/>
              </a:rPr>
              <a:t>Software Stylist @ ODDS-TEAM</a:t>
            </a:r>
          </a:p>
        </p:txBody>
      </p:sp>
      <p:pic>
        <p:nvPicPr>
          <p:cNvPr id="4" name="Picture 3" descr="Maths And Science Formulae">
            <a:extLst>
              <a:ext uri="{FF2B5EF4-FFF2-40B4-BE49-F238E27FC236}">
                <a16:creationId xmlns:a16="http://schemas.microsoft.com/office/drawing/2014/main" id="{59A0FB81-6358-E40E-F68F-46741D0E56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412" b="6256"/>
          <a:stretch/>
        </p:blipFill>
        <p:spPr>
          <a:xfrm>
            <a:off x="7082505" y="2178161"/>
            <a:ext cx="4425271" cy="249336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A6283-50B1-95FD-299D-C72B4DBDE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3E1DF1-0662-2FEF-E8DD-FE8F210E4D56}"/>
              </a:ext>
            </a:extLst>
          </p:cNvPr>
          <p:cNvSpPr>
            <a:spLocks noGrp="1"/>
          </p:cNvSpPr>
          <p:nvPr>
            <p:ph type="title"/>
          </p:nvPr>
        </p:nvSpPr>
        <p:spPr>
          <a:xfrm rot="5400000">
            <a:off x="-203267" y="1114714"/>
            <a:ext cx="3671888" cy="1442463"/>
          </a:xfrm>
        </p:spPr>
        <p:txBody>
          <a:bodyPr/>
          <a:lstStyle/>
          <a:p>
            <a:r>
              <a:rPr lang="en-US" dirty="0"/>
              <a:t>Imperative</a:t>
            </a:r>
            <a:br>
              <a:rPr lang="en-US" dirty="0"/>
            </a:br>
            <a:r>
              <a:rPr lang="en-US" dirty="0"/>
              <a:t>Style</a:t>
            </a:r>
          </a:p>
        </p:txBody>
      </p:sp>
      <p:pic>
        <p:nvPicPr>
          <p:cNvPr id="4" name="Picture 3">
            <a:extLst>
              <a:ext uri="{FF2B5EF4-FFF2-40B4-BE49-F238E27FC236}">
                <a16:creationId xmlns:a16="http://schemas.microsoft.com/office/drawing/2014/main" id="{06C7DDD2-1BB4-959D-CD4D-5511EF9CA5A6}"/>
              </a:ext>
            </a:extLst>
          </p:cNvPr>
          <p:cNvPicPr>
            <a:picLocks noChangeAspect="1"/>
          </p:cNvPicPr>
          <p:nvPr/>
        </p:nvPicPr>
        <p:blipFill>
          <a:blip r:embed="rId2"/>
          <a:stretch>
            <a:fillRect/>
          </a:stretch>
        </p:blipFill>
        <p:spPr>
          <a:xfrm>
            <a:off x="2415305" y="0"/>
            <a:ext cx="9776695" cy="6858000"/>
          </a:xfrm>
          <a:prstGeom prst="rect">
            <a:avLst/>
          </a:prstGeom>
        </p:spPr>
      </p:pic>
    </p:spTree>
    <p:extLst>
      <p:ext uri="{BB962C8B-B14F-4D97-AF65-F5344CB8AC3E}">
        <p14:creationId xmlns:p14="http://schemas.microsoft.com/office/powerpoint/2010/main" val="3200031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348B-2ACA-41ED-58A2-DCD877D7A50A}"/>
              </a:ext>
            </a:extLst>
          </p:cNvPr>
          <p:cNvSpPr>
            <a:spLocks noGrp="1"/>
          </p:cNvSpPr>
          <p:nvPr>
            <p:ph type="title"/>
          </p:nvPr>
        </p:nvSpPr>
        <p:spPr>
          <a:xfrm>
            <a:off x="257176" y="116418"/>
            <a:ext cx="3671888" cy="1442463"/>
          </a:xfrm>
        </p:spPr>
        <p:txBody>
          <a:bodyPr/>
          <a:lstStyle/>
          <a:p>
            <a:r>
              <a:rPr lang="en-US"/>
              <a:t>Standard Python</a:t>
            </a:r>
          </a:p>
        </p:txBody>
      </p:sp>
      <p:pic>
        <p:nvPicPr>
          <p:cNvPr id="5" name="Picture 4" descr="A screen shot of a computer code&#10;&#10;Description automatically generated">
            <a:extLst>
              <a:ext uri="{FF2B5EF4-FFF2-40B4-BE49-F238E27FC236}">
                <a16:creationId xmlns:a16="http://schemas.microsoft.com/office/drawing/2014/main" id="{A5EC7D2E-0654-408F-3521-4E874D1D9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426" y="116418"/>
            <a:ext cx="7179224" cy="6625163"/>
          </a:xfrm>
          <a:prstGeom prst="rect">
            <a:avLst/>
          </a:prstGeom>
        </p:spPr>
      </p:pic>
    </p:spTree>
    <p:extLst>
      <p:ext uri="{BB962C8B-B14F-4D97-AF65-F5344CB8AC3E}">
        <p14:creationId xmlns:p14="http://schemas.microsoft.com/office/powerpoint/2010/main" val="152222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067C-A969-8AC0-83B7-E959886EB344}"/>
              </a:ext>
            </a:extLst>
          </p:cNvPr>
          <p:cNvSpPr>
            <a:spLocks noGrp="1"/>
          </p:cNvSpPr>
          <p:nvPr>
            <p:ph type="title"/>
          </p:nvPr>
        </p:nvSpPr>
        <p:spPr/>
        <p:txBody>
          <a:bodyPr/>
          <a:lstStyle/>
          <a:p>
            <a:r>
              <a:rPr lang="en-US"/>
              <a:t>Do one thing and do it well</a:t>
            </a:r>
          </a:p>
        </p:txBody>
      </p:sp>
      <p:sp>
        <p:nvSpPr>
          <p:cNvPr id="3" name="Content Placeholder 2">
            <a:extLst>
              <a:ext uri="{FF2B5EF4-FFF2-40B4-BE49-F238E27FC236}">
                <a16:creationId xmlns:a16="http://schemas.microsoft.com/office/drawing/2014/main" id="{E6754A9C-9303-98E9-238C-A78C164BE258}"/>
              </a:ext>
            </a:extLst>
          </p:cNvPr>
          <p:cNvSpPr>
            <a:spLocks noGrp="1"/>
          </p:cNvSpPr>
          <p:nvPr>
            <p:ph idx="1"/>
          </p:nvPr>
        </p:nvSpPr>
        <p:spPr>
          <a:xfrm>
            <a:off x="691078" y="2340130"/>
            <a:ext cx="10324999" cy="1969111"/>
          </a:xfrm>
        </p:spPr>
        <p:txBody>
          <a:bodyPr vert="horz" lIns="91440" tIns="45720" rIns="91440" bIns="45720" rtlCol="0" anchor="t">
            <a:normAutofit/>
          </a:bodyPr>
          <a:lstStyle/>
          <a:p>
            <a:r>
              <a:rPr lang="en-GB" b="0" i="0" dirty="0">
                <a:solidFill>
                  <a:srgbClr val="202124"/>
                </a:solidFill>
                <a:effectLst/>
                <a:latin typeface="Google Sans"/>
              </a:rPr>
              <a:t>In general, </a:t>
            </a:r>
            <a:r>
              <a:rPr lang="en-GB" b="0" i="0" dirty="0">
                <a:solidFill>
                  <a:srgbClr val="040C28"/>
                </a:solidFill>
                <a:effectLst/>
                <a:latin typeface="Google Sans"/>
              </a:rPr>
              <a:t>all the things in a function should be at the same abstraction level</a:t>
            </a:r>
            <a:r>
              <a:rPr lang="en-GB" b="0" i="0" dirty="0">
                <a:solidFill>
                  <a:srgbClr val="202124"/>
                </a:solidFill>
                <a:effectLst/>
                <a:latin typeface="Google Sans"/>
              </a:rPr>
              <a:t>. A function should not have both lower-level and higher-level details. If another function can be extracted out of a function</a:t>
            </a:r>
            <a:r>
              <a:rPr lang="en-US" b="0" i="0" dirty="0">
                <a:solidFill>
                  <a:srgbClr val="202124"/>
                </a:solidFill>
                <a:effectLst/>
                <a:latin typeface="Google Sans"/>
              </a:rPr>
              <a:t>,</a:t>
            </a:r>
            <a:r>
              <a:rPr lang="en-GB" b="0" i="0" dirty="0">
                <a:solidFill>
                  <a:srgbClr val="202124"/>
                </a:solidFill>
                <a:effectLst/>
                <a:latin typeface="Google Sans"/>
              </a:rPr>
              <a:t> then it is doing more than one thing.</a:t>
            </a:r>
            <a:endParaRPr lang="en-US" dirty="0"/>
          </a:p>
        </p:txBody>
      </p:sp>
    </p:spTree>
    <p:extLst>
      <p:ext uri="{BB962C8B-B14F-4D97-AF65-F5344CB8AC3E}">
        <p14:creationId xmlns:p14="http://schemas.microsoft.com/office/powerpoint/2010/main" val="321006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omputer screen with colorful text&#10;&#10;Description automatically generated">
            <a:extLst>
              <a:ext uri="{FF2B5EF4-FFF2-40B4-BE49-F238E27FC236}">
                <a16:creationId xmlns:a16="http://schemas.microsoft.com/office/drawing/2014/main" id="{0CB01A04-6AEE-7DAA-7454-3BFC96B28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876" y="2844362"/>
            <a:ext cx="7416800" cy="2413000"/>
          </a:xfrm>
          <a:prstGeom prst="rect">
            <a:avLst/>
          </a:prstGeom>
        </p:spPr>
      </p:pic>
      <p:sp>
        <p:nvSpPr>
          <p:cNvPr id="2" name="Title 1">
            <a:extLst>
              <a:ext uri="{FF2B5EF4-FFF2-40B4-BE49-F238E27FC236}">
                <a16:creationId xmlns:a16="http://schemas.microsoft.com/office/drawing/2014/main" id="{31E3348B-2ACA-41ED-58A2-DCD877D7A50A}"/>
              </a:ext>
            </a:extLst>
          </p:cNvPr>
          <p:cNvSpPr>
            <a:spLocks noGrp="1"/>
          </p:cNvSpPr>
          <p:nvPr>
            <p:ph type="title"/>
          </p:nvPr>
        </p:nvSpPr>
        <p:spPr>
          <a:xfrm>
            <a:off x="257175" y="116418"/>
            <a:ext cx="9191625" cy="1442463"/>
          </a:xfrm>
        </p:spPr>
        <p:txBody>
          <a:bodyPr/>
          <a:lstStyle/>
          <a:p>
            <a:r>
              <a:rPr lang="en-US"/>
              <a:t>How many thing is this function do</a:t>
            </a:r>
          </a:p>
        </p:txBody>
      </p:sp>
      <p:cxnSp>
        <p:nvCxnSpPr>
          <p:cNvPr id="4" name="Straight Arrow Connector 3">
            <a:extLst>
              <a:ext uri="{FF2B5EF4-FFF2-40B4-BE49-F238E27FC236}">
                <a16:creationId xmlns:a16="http://schemas.microsoft.com/office/drawing/2014/main" id="{57A8B1D3-7887-E992-8F06-4DA6BF52CB1E}"/>
              </a:ext>
            </a:extLst>
          </p:cNvPr>
          <p:cNvCxnSpPr>
            <a:cxnSpLocks/>
          </p:cNvCxnSpPr>
          <p:nvPr/>
        </p:nvCxnSpPr>
        <p:spPr>
          <a:xfrm>
            <a:off x="4271963" y="4013638"/>
            <a:ext cx="1506099"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F14110-7375-61B2-431C-CBF9102349E2}"/>
              </a:ext>
            </a:extLst>
          </p:cNvPr>
          <p:cNvCxnSpPr>
            <a:cxnSpLocks/>
          </p:cNvCxnSpPr>
          <p:nvPr/>
        </p:nvCxnSpPr>
        <p:spPr>
          <a:xfrm>
            <a:off x="5778062" y="4166038"/>
            <a:ext cx="5766238" cy="0"/>
          </a:xfrm>
          <a:prstGeom prst="straightConnector1">
            <a:avLst/>
          </a:prstGeom>
          <a:ln w="53975">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0B914BD-1425-ECF7-9D22-81D9C2D31D73}"/>
              </a:ext>
            </a:extLst>
          </p:cNvPr>
          <p:cNvSpPr txBox="1"/>
          <p:nvPr/>
        </p:nvSpPr>
        <p:spPr>
          <a:xfrm>
            <a:off x="2315139" y="3644306"/>
            <a:ext cx="1544012" cy="369332"/>
          </a:xfrm>
          <a:prstGeom prst="rect">
            <a:avLst/>
          </a:prstGeom>
          <a:noFill/>
        </p:spPr>
        <p:txBody>
          <a:bodyPr wrap="none" rtlCol="0">
            <a:spAutoFit/>
          </a:bodyPr>
          <a:lstStyle/>
          <a:p>
            <a:r>
              <a:rPr lang="en-US"/>
              <a:t>Extract and ?</a:t>
            </a:r>
          </a:p>
        </p:txBody>
      </p:sp>
    </p:spTree>
    <p:extLst>
      <p:ext uri="{BB962C8B-B14F-4D97-AF65-F5344CB8AC3E}">
        <p14:creationId xmlns:p14="http://schemas.microsoft.com/office/powerpoint/2010/main" val="1310930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348B-2ACA-41ED-58A2-DCD877D7A50A}"/>
              </a:ext>
            </a:extLst>
          </p:cNvPr>
          <p:cNvSpPr>
            <a:spLocks noGrp="1"/>
          </p:cNvSpPr>
          <p:nvPr>
            <p:ph type="title"/>
          </p:nvPr>
        </p:nvSpPr>
        <p:spPr>
          <a:xfrm>
            <a:off x="257175" y="116418"/>
            <a:ext cx="4186237" cy="1442463"/>
          </a:xfrm>
        </p:spPr>
        <p:txBody>
          <a:bodyPr/>
          <a:lstStyle/>
          <a:p>
            <a:r>
              <a:rPr lang="en-US"/>
              <a:t>Extract to ?</a:t>
            </a:r>
          </a:p>
        </p:txBody>
      </p:sp>
      <p:sp>
        <p:nvSpPr>
          <p:cNvPr id="10" name="TextBox 9">
            <a:extLst>
              <a:ext uri="{FF2B5EF4-FFF2-40B4-BE49-F238E27FC236}">
                <a16:creationId xmlns:a16="http://schemas.microsoft.com/office/drawing/2014/main" id="{D0B914BD-1425-ECF7-9D22-81D9C2D31D73}"/>
              </a:ext>
            </a:extLst>
          </p:cNvPr>
          <p:cNvSpPr txBox="1"/>
          <p:nvPr/>
        </p:nvSpPr>
        <p:spPr>
          <a:xfrm>
            <a:off x="2029388" y="3244334"/>
            <a:ext cx="2783134" cy="369332"/>
          </a:xfrm>
          <a:prstGeom prst="rect">
            <a:avLst/>
          </a:prstGeom>
          <a:noFill/>
        </p:spPr>
        <p:txBody>
          <a:bodyPr wrap="none" rtlCol="0">
            <a:spAutoFit/>
          </a:bodyPr>
          <a:lstStyle/>
          <a:p>
            <a:r>
              <a:rPr lang="en-US"/>
              <a:t>Extract and Convert then</a:t>
            </a:r>
          </a:p>
        </p:txBody>
      </p:sp>
      <p:sp>
        <p:nvSpPr>
          <p:cNvPr id="3" name="TextBox 2">
            <a:extLst>
              <a:ext uri="{FF2B5EF4-FFF2-40B4-BE49-F238E27FC236}">
                <a16:creationId xmlns:a16="http://schemas.microsoft.com/office/drawing/2014/main" id="{0E2F86AC-6386-F750-DEC8-43B0E2A06C09}"/>
              </a:ext>
            </a:extLst>
          </p:cNvPr>
          <p:cNvSpPr txBox="1"/>
          <p:nvPr/>
        </p:nvSpPr>
        <p:spPr>
          <a:xfrm>
            <a:off x="5103664" y="3244334"/>
            <a:ext cx="1598515" cy="369332"/>
          </a:xfrm>
          <a:prstGeom prst="rect">
            <a:avLst/>
          </a:prstGeom>
          <a:noFill/>
        </p:spPr>
        <p:txBody>
          <a:bodyPr wrap="none" rtlCol="0">
            <a:spAutoFit/>
          </a:bodyPr>
          <a:lstStyle/>
          <a:p>
            <a:r>
              <a:rPr lang="en-US"/>
              <a:t>In 30 seconds</a:t>
            </a:r>
          </a:p>
        </p:txBody>
      </p:sp>
    </p:spTree>
    <p:extLst>
      <p:ext uri="{BB962C8B-B14F-4D97-AF65-F5344CB8AC3E}">
        <p14:creationId xmlns:p14="http://schemas.microsoft.com/office/powerpoint/2010/main" val="582219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348B-2ACA-41ED-58A2-DCD877D7A50A}"/>
              </a:ext>
            </a:extLst>
          </p:cNvPr>
          <p:cNvSpPr>
            <a:spLocks noGrp="1"/>
          </p:cNvSpPr>
          <p:nvPr>
            <p:ph type="title"/>
          </p:nvPr>
        </p:nvSpPr>
        <p:spPr>
          <a:xfrm>
            <a:off x="257175" y="116418"/>
            <a:ext cx="4186237" cy="1442463"/>
          </a:xfrm>
        </p:spPr>
        <p:txBody>
          <a:bodyPr/>
          <a:lstStyle/>
          <a:p>
            <a:r>
              <a:rPr lang="en-US"/>
              <a:t>Extract to ?</a:t>
            </a:r>
          </a:p>
        </p:txBody>
      </p:sp>
      <p:pic>
        <p:nvPicPr>
          <p:cNvPr id="5" name="Picture 4" descr="A screen shot of a computer program&#10;&#10;Description automatically generated">
            <a:extLst>
              <a:ext uri="{FF2B5EF4-FFF2-40B4-BE49-F238E27FC236}">
                <a16:creationId xmlns:a16="http://schemas.microsoft.com/office/drawing/2014/main" id="{443EB588-2380-E0F8-7705-1F67C7D8C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830" y="461996"/>
            <a:ext cx="7535399" cy="6197522"/>
          </a:xfrm>
          <a:prstGeom prst="rect">
            <a:avLst/>
          </a:prstGeom>
        </p:spPr>
      </p:pic>
    </p:spTree>
    <p:extLst>
      <p:ext uri="{BB962C8B-B14F-4D97-AF65-F5344CB8AC3E}">
        <p14:creationId xmlns:p14="http://schemas.microsoft.com/office/powerpoint/2010/main" val="1656529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00FC9-3F8F-EC24-B7D6-8ED21598A10B}"/>
              </a:ext>
            </a:extLst>
          </p:cNvPr>
          <p:cNvSpPr>
            <a:spLocks noGrp="1"/>
          </p:cNvSpPr>
          <p:nvPr>
            <p:ph type="title"/>
          </p:nvPr>
        </p:nvSpPr>
        <p:spPr>
          <a:xfrm>
            <a:off x="4053606" y="333262"/>
            <a:ext cx="7716862" cy="762947"/>
          </a:xfrm>
        </p:spPr>
        <p:txBody>
          <a:bodyPr/>
          <a:lstStyle/>
          <a:p>
            <a:r>
              <a:rPr lang="en-US" dirty="0"/>
              <a:t>Mutate State: Take Care </a:t>
            </a:r>
          </a:p>
        </p:txBody>
      </p:sp>
      <p:pic>
        <p:nvPicPr>
          <p:cNvPr id="8" name="Picture 7">
            <a:extLst>
              <a:ext uri="{FF2B5EF4-FFF2-40B4-BE49-F238E27FC236}">
                <a16:creationId xmlns:a16="http://schemas.microsoft.com/office/drawing/2014/main" id="{0239F139-D395-8115-8DC4-2AA7A1BB9165}"/>
              </a:ext>
            </a:extLst>
          </p:cNvPr>
          <p:cNvPicPr>
            <a:picLocks noChangeAspect="1"/>
          </p:cNvPicPr>
          <p:nvPr/>
        </p:nvPicPr>
        <p:blipFill>
          <a:blip r:embed="rId2"/>
          <a:stretch>
            <a:fillRect/>
          </a:stretch>
        </p:blipFill>
        <p:spPr>
          <a:xfrm>
            <a:off x="1126066" y="1394086"/>
            <a:ext cx="10710333" cy="5076975"/>
          </a:xfrm>
          <a:prstGeom prst="rect">
            <a:avLst/>
          </a:prstGeom>
        </p:spPr>
      </p:pic>
      <p:sp>
        <p:nvSpPr>
          <p:cNvPr id="9" name="Arrow: Right 8">
            <a:extLst>
              <a:ext uri="{FF2B5EF4-FFF2-40B4-BE49-F238E27FC236}">
                <a16:creationId xmlns:a16="http://schemas.microsoft.com/office/drawing/2014/main" id="{4C3EE1C9-F1F7-9EC7-6D92-B16B6D04374F}"/>
              </a:ext>
            </a:extLst>
          </p:cNvPr>
          <p:cNvSpPr/>
          <p:nvPr/>
        </p:nvSpPr>
        <p:spPr>
          <a:xfrm rot="8661525">
            <a:off x="3080427" y="123865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564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348B-2ACA-41ED-58A2-DCD877D7A50A}"/>
              </a:ext>
            </a:extLst>
          </p:cNvPr>
          <p:cNvSpPr>
            <a:spLocks noGrp="1"/>
          </p:cNvSpPr>
          <p:nvPr>
            <p:ph type="title"/>
          </p:nvPr>
        </p:nvSpPr>
        <p:spPr>
          <a:xfrm>
            <a:off x="257175" y="116418"/>
            <a:ext cx="10881088" cy="1442463"/>
          </a:xfrm>
        </p:spPr>
        <p:txBody>
          <a:bodyPr/>
          <a:lstStyle/>
          <a:p>
            <a:r>
              <a:rPr lang="en-US"/>
              <a:t>First step : focus on function composition</a:t>
            </a:r>
          </a:p>
        </p:txBody>
      </p:sp>
      <p:pic>
        <p:nvPicPr>
          <p:cNvPr id="4" name="Picture 3" descr="A screen shot of a computer code&#10;&#10;Description automatically generated">
            <a:extLst>
              <a:ext uri="{FF2B5EF4-FFF2-40B4-BE49-F238E27FC236}">
                <a16:creationId xmlns:a16="http://schemas.microsoft.com/office/drawing/2014/main" id="{4A59B4F7-A960-CF5C-9B7D-0CA96B69A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159" y="2134606"/>
            <a:ext cx="6538367" cy="2407871"/>
          </a:xfrm>
          <a:prstGeom prst="rect">
            <a:avLst/>
          </a:prstGeom>
        </p:spPr>
      </p:pic>
      <p:sp>
        <p:nvSpPr>
          <p:cNvPr id="5" name="Content Placeholder 2">
            <a:extLst>
              <a:ext uri="{FF2B5EF4-FFF2-40B4-BE49-F238E27FC236}">
                <a16:creationId xmlns:a16="http://schemas.microsoft.com/office/drawing/2014/main" id="{0B867DE2-D3AB-96E4-DEDE-AE2394084EE8}"/>
              </a:ext>
            </a:extLst>
          </p:cNvPr>
          <p:cNvSpPr>
            <a:spLocks noGrp="1"/>
          </p:cNvSpPr>
          <p:nvPr>
            <p:ph idx="1"/>
          </p:nvPr>
        </p:nvSpPr>
        <p:spPr>
          <a:xfrm>
            <a:off x="691079" y="4912241"/>
            <a:ext cx="10325000" cy="1829341"/>
          </a:xfrm>
        </p:spPr>
        <p:txBody>
          <a:bodyPr>
            <a:normAutofit/>
          </a:bodyPr>
          <a:lstStyle/>
          <a:p>
            <a:r>
              <a:rPr lang="en-GB" b="1" i="0">
                <a:solidFill>
                  <a:srgbClr val="374151"/>
                </a:solidFill>
                <a:effectLst/>
                <a:latin typeface="Söhne"/>
              </a:rPr>
              <a:t>We need at least 3 concepts to achieve function composition in this style</a:t>
            </a:r>
          </a:p>
          <a:p>
            <a:r>
              <a:rPr lang="en-GB" b="1">
                <a:solidFill>
                  <a:srgbClr val="374151"/>
                </a:solidFill>
                <a:latin typeface="Söhne"/>
              </a:rPr>
              <a:t>Unary Function </a:t>
            </a:r>
          </a:p>
          <a:p>
            <a:r>
              <a:rPr lang="en-GB" b="1">
                <a:solidFill>
                  <a:srgbClr val="374151"/>
                </a:solidFill>
                <a:latin typeface="Söhne"/>
              </a:rPr>
              <a:t>Currying</a:t>
            </a:r>
          </a:p>
          <a:p>
            <a:r>
              <a:rPr lang="en-GB" b="1">
                <a:solidFill>
                  <a:srgbClr val="374151"/>
                </a:solidFill>
                <a:latin typeface="Söhne"/>
              </a:rPr>
              <a:t>Composition Technics</a:t>
            </a:r>
            <a:endParaRPr lang="en-US"/>
          </a:p>
        </p:txBody>
      </p:sp>
    </p:spTree>
    <p:extLst>
      <p:ext uri="{BB962C8B-B14F-4D97-AF65-F5344CB8AC3E}">
        <p14:creationId xmlns:p14="http://schemas.microsoft.com/office/powerpoint/2010/main" val="1528271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71F1-05D6-A623-59C1-6AC5C2AC534A}"/>
              </a:ext>
            </a:extLst>
          </p:cNvPr>
          <p:cNvSpPr>
            <a:spLocks noGrp="1"/>
          </p:cNvSpPr>
          <p:nvPr>
            <p:ph type="title"/>
          </p:nvPr>
        </p:nvSpPr>
        <p:spPr/>
        <p:txBody>
          <a:bodyPr/>
          <a:lstStyle/>
          <a:p>
            <a:r>
              <a:rPr lang="en-US"/>
              <a:t>Currying and Higher Order Function</a:t>
            </a:r>
          </a:p>
        </p:txBody>
      </p:sp>
      <p:sp>
        <p:nvSpPr>
          <p:cNvPr id="3" name="Content Placeholder 2">
            <a:extLst>
              <a:ext uri="{FF2B5EF4-FFF2-40B4-BE49-F238E27FC236}">
                <a16:creationId xmlns:a16="http://schemas.microsoft.com/office/drawing/2014/main" id="{57B8587B-55B7-7C8B-739E-F3CD3C9C3DF8}"/>
              </a:ext>
            </a:extLst>
          </p:cNvPr>
          <p:cNvSpPr>
            <a:spLocks noGrp="1"/>
          </p:cNvSpPr>
          <p:nvPr>
            <p:ph idx="1"/>
          </p:nvPr>
        </p:nvSpPr>
        <p:spPr/>
        <p:txBody>
          <a:bodyPr/>
          <a:lstStyle/>
          <a:p>
            <a:r>
              <a:rPr lang="en-GB" b="1" i="0">
                <a:solidFill>
                  <a:srgbClr val="374151"/>
                </a:solidFill>
                <a:effectLst/>
                <a:latin typeface="Söhne"/>
              </a:rPr>
              <a:t>A higher-order function </a:t>
            </a:r>
            <a:r>
              <a:rPr lang="en-GB" b="0" i="0">
                <a:solidFill>
                  <a:srgbClr val="374151"/>
                </a:solidFill>
                <a:effectLst/>
                <a:latin typeface="Söhne"/>
              </a:rPr>
              <a:t>is a function that either takes one or more functions as arguments or returns a function as its result.</a:t>
            </a:r>
          </a:p>
          <a:p>
            <a:r>
              <a:rPr lang="en-GB" b="1" i="0">
                <a:solidFill>
                  <a:srgbClr val="374151"/>
                </a:solidFill>
                <a:effectLst/>
                <a:latin typeface="Söhne"/>
              </a:rPr>
              <a:t>Currying</a:t>
            </a:r>
            <a:r>
              <a:rPr lang="en-GB" b="0" i="0">
                <a:solidFill>
                  <a:srgbClr val="374151"/>
                </a:solidFill>
                <a:effectLst/>
                <a:latin typeface="Söhne"/>
              </a:rPr>
              <a:t> is a technique where a function that takes multiple arguments is transformed into a sequence of functions, each taking a single argument.</a:t>
            </a:r>
            <a:endParaRPr lang="en-US"/>
          </a:p>
        </p:txBody>
      </p:sp>
      <p:pic>
        <p:nvPicPr>
          <p:cNvPr id="5" name="Picture 4" descr="A diagram of a mathematical equation&#10;&#10;Description automatically generated">
            <a:extLst>
              <a:ext uri="{FF2B5EF4-FFF2-40B4-BE49-F238E27FC236}">
                <a16:creationId xmlns:a16="http://schemas.microsoft.com/office/drawing/2014/main" id="{E2F3D21D-574E-2856-A4CC-6AC171362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525" y="3914835"/>
            <a:ext cx="6028807" cy="2683921"/>
          </a:xfrm>
          <a:prstGeom prst="rect">
            <a:avLst/>
          </a:prstGeom>
        </p:spPr>
      </p:pic>
    </p:spTree>
    <p:extLst>
      <p:ext uri="{BB962C8B-B14F-4D97-AF65-F5344CB8AC3E}">
        <p14:creationId xmlns:p14="http://schemas.microsoft.com/office/powerpoint/2010/main" val="943053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71F1-05D6-A623-59C1-6AC5C2AC534A}"/>
              </a:ext>
            </a:extLst>
          </p:cNvPr>
          <p:cNvSpPr>
            <a:spLocks noGrp="1"/>
          </p:cNvSpPr>
          <p:nvPr>
            <p:ph type="title"/>
          </p:nvPr>
        </p:nvSpPr>
        <p:spPr>
          <a:xfrm>
            <a:off x="691078" y="725951"/>
            <a:ext cx="11500921" cy="1442463"/>
          </a:xfrm>
        </p:spPr>
        <p:txBody>
          <a:bodyPr/>
          <a:lstStyle/>
          <a:p>
            <a:r>
              <a:rPr lang="en-US"/>
              <a:t>Arity :&gt; Unary : Why currying is so important</a:t>
            </a:r>
          </a:p>
        </p:txBody>
      </p:sp>
      <p:sp>
        <p:nvSpPr>
          <p:cNvPr id="3" name="Content Placeholder 2">
            <a:extLst>
              <a:ext uri="{FF2B5EF4-FFF2-40B4-BE49-F238E27FC236}">
                <a16:creationId xmlns:a16="http://schemas.microsoft.com/office/drawing/2014/main" id="{57B8587B-55B7-7C8B-739E-F3CD3C9C3DF8}"/>
              </a:ext>
            </a:extLst>
          </p:cNvPr>
          <p:cNvSpPr>
            <a:spLocks noGrp="1"/>
          </p:cNvSpPr>
          <p:nvPr>
            <p:ph idx="1"/>
          </p:nvPr>
        </p:nvSpPr>
        <p:spPr>
          <a:xfrm>
            <a:off x="691079" y="2340130"/>
            <a:ext cx="10325000" cy="3261884"/>
          </a:xfrm>
        </p:spPr>
        <p:txBody>
          <a:bodyPr>
            <a:normAutofit/>
          </a:bodyPr>
          <a:lstStyle/>
          <a:p>
            <a:pPr marL="0" indent="0">
              <a:buNone/>
            </a:pPr>
            <a:r>
              <a:rPr lang="en-GB" b="1" i="0" dirty="0">
                <a:effectLst/>
                <a:latin typeface="Söhne"/>
              </a:rPr>
              <a:t>Unary Functions:</a:t>
            </a:r>
            <a:r>
              <a:rPr lang="en-GB" b="0" i="0" dirty="0">
                <a:solidFill>
                  <a:srgbClr val="374151"/>
                </a:solidFill>
                <a:effectLst/>
                <a:latin typeface="Söhne"/>
              </a:rPr>
              <a:t> Unary functions (functions that take a single argument) are often considered simpler to compose.</a:t>
            </a:r>
          </a:p>
          <a:p>
            <a:r>
              <a:rPr lang="en-GB" dirty="0">
                <a:solidFill>
                  <a:srgbClr val="374151"/>
                </a:solidFill>
                <a:latin typeface="Söhne"/>
              </a:rPr>
              <a:t>f(x)</a:t>
            </a:r>
          </a:p>
          <a:p>
            <a:r>
              <a:rPr lang="en-GB" dirty="0">
                <a:solidFill>
                  <a:srgbClr val="374151"/>
                </a:solidFill>
                <a:latin typeface="Söhne"/>
              </a:rPr>
              <a:t>g(x)</a:t>
            </a:r>
          </a:p>
          <a:p>
            <a:r>
              <a:rPr lang="en-GB" dirty="0">
                <a:solidFill>
                  <a:srgbClr val="374151"/>
                </a:solidFill>
                <a:latin typeface="Söhne"/>
              </a:rPr>
              <a:t>h(x)</a:t>
            </a:r>
          </a:p>
          <a:p>
            <a:r>
              <a:rPr lang="en-GB" u="sng" dirty="0">
                <a:solidFill>
                  <a:srgbClr val="374151"/>
                </a:solidFill>
                <a:latin typeface="Söhne"/>
              </a:rPr>
              <a:t>compose(f, g, h)(x)</a:t>
            </a:r>
          </a:p>
          <a:p>
            <a:pPr marL="0" indent="0">
              <a:buNone/>
            </a:pPr>
            <a:endParaRPr lang="en-US" dirty="0"/>
          </a:p>
        </p:txBody>
      </p:sp>
    </p:spTree>
    <p:extLst>
      <p:ext uri="{BB962C8B-B14F-4D97-AF65-F5344CB8AC3E}">
        <p14:creationId xmlns:p14="http://schemas.microsoft.com/office/powerpoint/2010/main" val="365335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1" name="Straight Connector 50">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5" name="Right Triangle 124">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6" name="Rectangle 125">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7" name="Freeform: Shape 86">
            <a:extLst>
              <a:ext uri="{FF2B5EF4-FFF2-40B4-BE49-F238E27FC236}">
                <a16:creationId xmlns:a16="http://schemas.microsoft.com/office/drawing/2014/main" id="{32A02012-0D24-4DB1-B9AC-3EE717050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 y="2604042"/>
            <a:ext cx="12184765" cy="4253959"/>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9" name="Group 88">
            <a:extLst>
              <a:ext uri="{FF2B5EF4-FFF2-40B4-BE49-F238E27FC236}">
                <a16:creationId xmlns:a16="http://schemas.microsoft.com/office/drawing/2014/main" id="{A9730426-7927-49A4-AEF1-F89E5D3DA8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0" name="Straight Connector 89">
              <a:extLst>
                <a:ext uri="{FF2B5EF4-FFF2-40B4-BE49-F238E27FC236}">
                  <a16:creationId xmlns:a16="http://schemas.microsoft.com/office/drawing/2014/main" id="{CF483FAD-F6DC-4BD1-9F5E-4F797C28E1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BE58ADD-8E8B-4F12-8EDE-70230B372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60357A6-3739-44EE-9190-910E00A6C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93B5C7E-2014-450B-8783-D6F8B49FD8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7A90EE5-0C8F-41E4-9C7E-E039A3D555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18D50F5-AF54-4152-934C-A02E01286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0097E5B-FEB0-40E8-BEEC-C85984EFF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943C8FF-F65E-4A53-904A-088EFA9501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0E9654E-215A-41FB-93B2-F323CE191A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DAF69-2C0F-41F8-811C-849473456B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C11372B-560D-438D-B831-BFDDC97AD3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537632-39C3-456D-BE2E-7D5F8E3C09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81D6148-3C2B-464B-A8BC-7230EAAE9B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E7FD4AC-AD6A-4636-9208-1475AB252B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E1E831-66E4-4F46-9D1D-7694855AAF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794ABAE-531B-41BA-9F88-4D544D324C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8EE85C8-2E16-4BB8-A276-A93D69D680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A2CF32B-7655-4F08-B3A2-4C1D423F2C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7F5DA01-C42A-4146-BCDD-F3E22D0CE6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C1356DD-4E07-4146-AAAE-02446DD496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A7DFAAF-4204-485A-9B3B-57E60A82F9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2B9A5C3-A4F9-4D0F-96B7-F0F9BA1FFC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C4C0C28-39D0-49A4-8CCA-F06ACE19FB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7FC979C-6B0E-48F2-85E1-93DA2B5CEB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0F74FB6-9A38-49A1-86D6-7679A9D103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73C0F2-2193-49BB-A34A-42855CBF78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B8C63D8-86B1-46B2-A7E9-96C0A0E43E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3EE6681-9724-477C-9869-347B272351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05E4C19-6356-404E-8FB5-8CC94599AF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86AAE0-A34C-42D0-8DAB-8D12E358E9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25F354-4164-493C-8D50-322D37D2EF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2" name="Right Triangle 121">
            <a:extLst>
              <a:ext uri="{FF2B5EF4-FFF2-40B4-BE49-F238E27FC236}">
                <a16:creationId xmlns:a16="http://schemas.microsoft.com/office/drawing/2014/main" id="{864B9254-C448-41C9-B0B5-5C6D50733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6853"/>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23C5A36-A850-22A3-2649-35A5B676A778}"/>
              </a:ext>
            </a:extLst>
          </p:cNvPr>
          <p:cNvSpPr>
            <a:spLocks noGrp="1"/>
          </p:cNvSpPr>
          <p:nvPr>
            <p:ph type="title"/>
          </p:nvPr>
        </p:nvSpPr>
        <p:spPr>
          <a:xfrm>
            <a:off x="677373" y="725952"/>
            <a:ext cx="10295029" cy="2018370"/>
          </a:xfrm>
        </p:spPr>
        <p:txBody>
          <a:bodyPr vert="horz" lIns="91440" tIns="45720" rIns="91440" bIns="45720" rtlCol="0" anchor="ctr">
            <a:normAutofit/>
          </a:bodyPr>
          <a:lstStyle/>
          <a:p>
            <a:r>
              <a:rPr lang="en-US" sz="5400"/>
              <a:t>Interactive Session</a:t>
            </a:r>
          </a:p>
        </p:txBody>
      </p:sp>
      <p:sp>
        <p:nvSpPr>
          <p:cNvPr id="3" name="Content Placeholder 2">
            <a:extLst>
              <a:ext uri="{FF2B5EF4-FFF2-40B4-BE49-F238E27FC236}">
                <a16:creationId xmlns:a16="http://schemas.microsoft.com/office/drawing/2014/main" id="{709D46E8-C077-5F4C-EBF9-858FE5214E01}"/>
              </a:ext>
            </a:extLst>
          </p:cNvPr>
          <p:cNvSpPr>
            <a:spLocks noGrp="1"/>
          </p:cNvSpPr>
          <p:nvPr>
            <p:ph idx="1"/>
          </p:nvPr>
        </p:nvSpPr>
        <p:spPr>
          <a:xfrm>
            <a:off x="733888" y="2324684"/>
            <a:ext cx="11066841" cy="531524"/>
          </a:xfrm>
        </p:spPr>
        <p:txBody>
          <a:bodyPr vert="horz" lIns="91440" tIns="45720" rIns="91440" bIns="45720" rtlCol="0" anchor="ctr">
            <a:normAutofit/>
          </a:bodyPr>
          <a:lstStyle/>
          <a:p>
            <a:pPr marL="0" indent="0">
              <a:buNone/>
            </a:pPr>
            <a:r>
              <a:rPr lang="en-US" sz="2400" dirty="0"/>
              <a:t>Check out code from here https://</a:t>
            </a:r>
            <a:r>
              <a:rPr lang="en-US" sz="2400" dirty="0" err="1"/>
              <a:t>github.com</a:t>
            </a:r>
            <a:r>
              <a:rPr lang="en-US" sz="2400" dirty="0"/>
              <a:t>/roof42/python-monad-</a:t>
            </a:r>
            <a:r>
              <a:rPr lang="en-US" sz="2400" dirty="0" err="1"/>
              <a:t>pymonad</a:t>
            </a:r>
            <a:endParaRPr lang="en-US" sz="2400" dirty="0"/>
          </a:p>
        </p:txBody>
      </p:sp>
      <p:pic>
        <p:nvPicPr>
          <p:cNvPr id="5" name="Picture 4" descr="A qr code with a few squares&#10;&#10;Description automatically generated">
            <a:extLst>
              <a:ext uri="{FF2B5EF4-FFF2-40B4-BE49-F238E27FC236}">
                <a16:creationId xmlns:a16="http://schemas.microsoft.com/office/drawing/2014/main" id="{707AC9CA-2395-E34B-E40B-7C987C949FB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939947" y="3425405"/>
            <a:ext cx="2747917" cy="2747917"/>
          </a:xfrm>
          <a:prstGeom prst="rect">
            <a:avLst/>
          </a:prstGeom>
        </p:spPr>
      </p:pic>
      <p:pic>
        <p:nvPicPr>
          <p:cNvPr id="9" name="Picture 8">
            <a:extLst>
              <a:ext uri="{FF2B5EF4-FFF2-40B4-BE49-F238E27FC236}">
                <a16:creationId xmlns:a16="http://schemas.microsoft.com/office/drawing/2014/main" id="{DCF48FB4-DDFC-3AB7-9AC0-DDFD0B81C4BA}"/>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7880391" y="3415110"/>
            <a:ext cx="3870304" cy="2747915"/>
          </a:xfrm>
          <a:prstGeom prst="rect">
            <a:avLst/>
          </a:prstGeom>
        </p:spPr>
      </p:pic>
    </p:spTree>
    <p:extLst>
      <p:ext uri="{BB962C8B-B14F-4D97-AF65-F5344CB8AC3E}">
        <p14:creationId xmlns:p14="http://schemas.microsoft.com/office/powerpoint/2010/main" val="1294756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71F1-05D6-A623-59C1-6AC5C2AC534A}"/>
              </a:ext>
            </a:extLst>
          </p:cNvPr>
          <p:cNvSpPr>
            <a:spLocks noGrp="1"/>
          </p:cNvSpPr>
          <p:nvPr>
            <p:ph type="title"/>
          </p:nvPr>
        </p:nvSpPr>
        <p:spPr/>
        <p:txBody>
          <a:bodyPr/>
          <a:lstStyle/>
          <a:p>
            <a:r>
              <a:rPr lang="en-US"/>
              <a:t>Function Composition</a:t>
            </a:r>
          </a:p>
        </p:txBody>
      </p:sp>
      <p:sp>
        <p:nvSpPr>
          <p:cNvPr id="3" name="Content Placeholder 2">
            <a:extLst>
              <a:ext uri="{FF2B5EF4-FFF2-40B4-BE49-F238E27FC236}">
                <a16:creationId xmlns:a16="http://schemas.microsoft.com/office/drawing/2014/main" id="{57B8587B-55B7-7C8B-739E-F3CD3C9C3DF8}"/>
              </a:ext>
            </a:extLst>
          </p:cNvPr>
          <p:cNvSpPr>
            <a:spLocks noGrp="1"/>
          </p:cNvSpPr>
          <p:nvPr>
            <p:ph idx="1"/>
          </p:nvPr>
        </p:nvSpPr>
        <p:spPr>
          <a:xfrm>
            <a:off x="691079" y="2340130"/>
            <a:ext cx="10325000" cy="2042683"/>
          </a:xfrm>
        </p:spPr>
        <p:txBody>
          <a:bodyPr>
            <a:normAutofit/>
          </a:bodyPr>
          <a:lstStyle/>
          <a:p>
            <a:pPr marL="0" indent="0">
              <a:buNone/>
            </a:pPr>
            <a:r>
              <a:rPr lang="en-US" dirty="0" err="1"/>
              <a:t>g.f</a:t>
            </a:r>
            <a:r>
              <a:rPr lang="en-US" dirty="0"/>
              <a:t>(x) = g(f(x))</a:t>
            </a:r>
          </a:p>
          <a:p>
            <a:pPr marL="0" indent="0">
              <a:buNone/>
            </a:pPr>
            <a:r>
              <a:rPr lang="en-US" dirty="0"/>
              <a:t>Example:</a:t>
            </a:r>
          </a:p>
          <a:p>
            <a:pPr marL="0" indent="0">
              <a:buNone/>
            </a:pPr>
            <a:r>
              <a:rPr lang="en-GB" dirty="0" err="1">
                <a:solidFill>
                  <a:schemeClr val="tx1"/>
                </a:solidFill>
                <a:latin typeface="Menlo" panose="020B0609030804020204" pitchFamily="49" charset="0"/>
              </a:rPr>
              <a:t>basic_call</a:t>
            </a:r>
            <a:r>
              <a:rPr lang="en-GB" b="0" dirty="0">
                <a:solidFill>
                  <a:schemeClr val="tx1"/>
                </a:solidFill>
                <a:effectLst/>
                <a:latin typeface="Menlo" panose="020B0609030804020204" pitchFamily="49" charset="0"/>
              </a:rPr>
              <a:t> =</a:t>
            </a:r>
            <a:r>
              <a:rPr lang="en-GB" b="0" dirty="0">
                <a:solidFill>
                  <a:srgbClr val="CCCCCC"/>
                </a:solidFill>
                <a:effectLst/>
                <a:latin typeface="Menlo" panose="020B0609030804020204" pitchFamily="49" charset="0"/>
              </a:rPr>
              <a:t> </a:t>
            </a:r>
            <a:r>
              <a:rPr lang="en-GB" b="0" dirty="0" err="1">
                <a:solidFill>
                  <a:schemeClr val="tx1"/>
                </a:solidFill>
                <a:effectLst/>
                <a:latin typeface="Menlo" panose="020B0609030804020204" pitchFamily="49" charset="0"/>
              </a:rPr>
              <a:t>subtract_five</a:t>
            </a:r>
            <a:r>
              <a:rPr lang="en-GB" b="0" dirty="0">
                <a:solidFill>
                  <a:schemeClr val="tx1"/>
                </a:solidFill>
                <a:effectLst/>
                <a:latin typeface="Menlo" panose="020B0609030804020204" pitchFamily="49" charset="0"/>
              </a:rPr>
              <a:t>(</a:t>
            </a:r>
            <a:r>
              <a:rPr lang="en-GB" b="0" dirty="0" err="1">
                <a:solidFill>
                  <a:schemeClr val="accent1"/>
                </a:solidFill>
                <a:effectLst/>
                <a:latin typeface="Menlo" panose="020B0609030804020204" pitchFamily="49" charset="0"/>
              </a:rPr>
              <a:t>multiply_by_three</a:t>
            </a:r>
            <a:r>
              <a:rPr lang="en-GB" b="0" dirty="0">
                <a:solidFill>
                  <a:schemeClr val="tx1"/>
                </a:solidFill>
                <a:effectLst/>
                <a:latin typeface="Menlo" panose="020B0609030804020204" pitchFamily="49" charset="0"/>
              </a:rPr>
              <a:t>(</a:t>
            </a:r>
            <a:r>
              <a:rPr lang="en-GB" b="0" dirty="0" err="1">
                <a:solidFill>
                  <a:schemeClr val="accent3"/>
                </a:solidFill>
                <a:effectLst/>
                <a:latin typeface="Menlo" panose="020B0609030804020204" pitchFamily="49" charset="0"/>
              </a:rPr>
              <a:t>add_two</a:t>
            </a:r>
            <a:r>
              <a:rPr lang="en-GB" b="0" dirty="0">
                <a:solidFill>
                  <a:schemeClr val="tx1"/>
                </a:solidFill>
                <a:effectLst/>
                <a:latin typeface="Menlo" panose="020B0609030804020204" pitchFamily="49" charset="0"/>
              </a:rPr>
              <a:t>(2)))</a:t>
            </a:r>
          </a:p>
          <a:p>
            <a:pPr marL="0" indent="0">
              <a:buNone/>
            </a:pPr>
            <a:r>
              <a:rPr lang="en-GB" dirty="0" err="1">
                <a:solidFill>
                  <a:schemeClr val="tx1"/>
                </a:solidFill>
                <a:latin typeface="Menlo" panose="020B0609030804020204" pitchFamily="49" charset="0"/>
              </a:rPr>
              <a:t>chain_call</a:t>
            </a:r>
            <a:r>
              <a:rPr lang="en-GB" b="0" dirty="0">
                <a:solidFill>
                  <a:schemeClr val="tx1"/>
                </a:solidFill>
                <a:effectLst/>
                <a:latin typeface="Menlo" panose="020B0609030804020204" pitchFamily="49" charset="0"/>
              </a:rPr>
              <a:t> =</a:t>
            </a:r>
            <a:r>
              <a:rPr lang="en-GB" b="0" dirty="0">
                <a:solidFill>
                  <a:srgbClr val="CCCCCC"/>
                </a:solidFill>
                <a:effectLst/>
                <a:latin typeface="Menlo" panose="020B0609030804020204" pitchFamily="49" charset="0"/>
              </a:rPr>
              <a:t> </a:t>
            </a:r>
            <a:r>
              <a:rPr lang="en-GB" b="0" dirty="0">
                <a:solidFill>
                  <a:schemeClr val="tx1"/>
                </a:solidFill>
                <a:effectLst/>
                <a:latin typeface="Menlo" panose="020B0609030804020204" pitchFamily="49" charset="0"/>
              </a:rPr>
              <a:t>pipe</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2</a:t>
            </a:r>
            <a:r>
              <a:rPr lang="en-GB" b="0" dirty="0">
                <a:solidFill>
                  <a:srgbClr val="CCCCCC"/>
                </a:solidFill>
                <a:effectLst/>
                <a:latin typeface="Menlo" panose="020B0609030804020204" pitchFamily="49" charset="0"/>
              </a:rPr>
              <a:t>, </a:t>
            </a:r>
            <a:r>
              <a:rPr lang="en-GB" b="0" dirty="0" err="1">
                <a:solidFill>
                  <a:schemeClr val="accent3"/>
                </a:solidFill>
                <a:effectLst/>
                <a:latin typeface="Menlo" panose="020B0609030804020204" pitchFamily="49" charset="0"/>
              </a:rPr>
              <a:t>add_two</a:t>
            </a:r>
            <a:r>
              <a:rPr lang="en-GB" b="0" dirty="0">
                <a:solidFill>
                  <a:srgbClr val="CCCCCC"/>
                </a:solidFill>
                <a:effectLst/>
                <a:latin typeface="Menlo" panose="020B0609030804020204" pitchFamily="49" charset="0"/>
              </a:rPr>
              <a:t>, </a:t>
            </a:r>
            <a:r>
              <a:rPr lang="en-GB" b="0" dirty="0" err="1">
                <a:solidFill>
                  <a:schemeClr val="accent1"/>
                </a:solidFill>
                <a:effectLst/>
                <a:latin typeface="Menlo" panose="020B0609030804020204" pitchFamily="49" charset="0"/>
              </a:rPr>
              <a:t>multiply_by_three</a:t>
            </a:r>
            <a:r>
              <a:rPr lang="en-GB" b="0" dirty="0">
                <a:solidFill>
                  <a:srgbClr val="CCCCCC"/>
                </a:solidFill>
                <a:effectLst/>
                <a:latin typeface="Menlo" panose="020B0609030804020204" pitchFamily="49" charset="0"/>
              </a:rPr>
              <a:t>, </a:t>
            </a:r>
            <a:r>
              <a:rPr lang="en-GB" b="0" dirty="0" err="1">
                <a:solidFill>
                  <a:schemeClr val="tx1"/>
                </a:solidFill>
                <a:effectLst/>
                <a:latin typeface="Menlo" panose="020B0609030804020204" pitchFamily="49" charset="0"/>
              </a:rPr>
              <a:t>subtract_five</a:t>
            </a:r>
            <a:r>
              <a:rPr lang="en-GB" b="0" dirty="0">
                <a:solidFill>
                  <a:srgbClr val="CCCCCC"/>
                </a:solidFill>
                <a:effectLst/>
                <a:latin typeface="Menlo" panose="020B0609030804020204" pitchFamily="49" charset="0"/>
              </a:rPr>
              <a:t>)</a:t>
            </a:r>
          </a:p>
          <a:p>
            <a:pPr marL="0" indent="0">
              <a:buNone/>
            </a:pPr>
            <a:endParaRPr lang="en-US" dirty="0"/>
          </a:p>
        </p:txBody>
      </p:sp>
      <p:pic>
        <p:nvPicPr>
          <p:cNvPr id="5" name="Picture 4" descr="A diagram of a function&#10;&#10;Description automatically generated">
            <a:extLst>
              <a:ext uri="{FF2B5EF4-FFF2-40B4-BE49-F238E27FC236}">
                <a16:creationId xmlns:a16="http://schemas.microsoft.com/office/drawing/2014/main" id="{A86D1CFD-FAE6-EBBC-385E-A15AC08E9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536964"/>
            <a:ext cx="4278948" cy="1967814"/>
          </a:xfrm>
          <a:prstGeom prst="rect">
            <a:avLst/>
          </a:prstGeom>
        </p:spPr>
      </p:pic>
    </p:spTree>
    <p:extLst>
      <p:ext uri="{BB962C8B-B14F-4D97-AF65-F5344CB8AC3E}">
        <p14:creationId xmlns:p14="http://schemas.microsoft.com/office/powerpoint/2010/main" val="3835459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01056-625D-DA1E-3468-DC66D5766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E6C0B4-82CE-B7E2-F148-ABFEAFA17C73}"/>
              </a:ext>
            </a:extLst>
          </p:cNvPr>
          <p:cNvSpPr>
            <a:spLocks noGrp="1"/>
          </p:cNvSpPr>
          <p:nvPr>
            <p:ph type="title"/>
          </p:nvPr>
        </p:nvSpPr>
        <p:spPr/>
        <p:txBody>
          <a:bodyPr/>
          <a:lstStyle/>
          <a:p>
            <a:r>
              <a:rPr lang="en-US" dirty="0"/>
              <a:t>Purity</a:t>
            </a:r>
          </a:p>
        </p:txBody>
      </p:sp>
      <p:sp>
        <p:nvSpPr>
          <p:cNvPr id="8" name="TextBox 7">
            <a:extLst>
              <a:ext uri="{FF2B5EF4-FFF2-40B4-BE49-F238E27FC236}">
                <a16:creationId xmlns:a16="http://schemas.microsoft.com/office/drawing/2014/main" id="{CFE9A9D2-7B2E-E29F-01F9-A5EECA2EBE5B}"/>
              </a:ext>
            </a:extLst>
          </p:cNvPr>
          <p:cNvSpPr txBox="1"/>
          <p:nvPr/>
        </p:nvSpPr>
        <p:spPr>
          <a:xfrm>
            <a:off x="691079" y="2226412"/>
            <a:ext cx="6112212" cy="923330"/>
          </a:xfrm>
          <a:prstGeom prst="rect">
            <a:avLst/>
          </a:prstGeom>
          <a:noFill/>
        </p:spPr>
        <p:txBody>
          <a:bodyPr wrap="square">
            <a:spAutoFit/>
          </a:bodyPr>
          <a:lstStyle/>
          <a:p>
            <a:pPr>
              <a:buNone/>
            </a:pPr>
            <a:r>
              <a:rPr lang="en-US" dirty="0"/>
              <a:t>In functional programming, </a:t>
            </a:r>
            <a:r>
              <a:rPr lang="en-US" b="1" dirty="0"/>
              <a:t>purity</a:t>
            </a:r>
            <a:r>
              <a:rPr lang="en-US" dirty="0"/>
              <a:t> means that a function:</a:t>
            </a:r>
          </a:p>
          <a:p>
            <a:pPr>
              <a:buFont typeface="+mj-lt"/>
              <a:buAutoNum type="arabicPeriod"/>
            </a:pPr>
            <a:r>
              <a:rPr lang="en-US" b="1" dirty="0"/>
              <a:t>Always produces the same output for the same input</a:t>
            </a:r>
            <a:endParaRPr lang="en-US" dirty="0"/>
          </a:p>
          <a:p>
            <a:pPr>
              <a:buFont typeface="+mj-lt"/>
              <a:buAutoNum type="arabicPeriod"/>
            </a:pPr>
            <a:r>
              <a:rPr lang="en-US" b="1" dirty="0"/>
              <a:t>Has no observable side effects</a:t>
            </a:r>
            <a:endParaRPr lang="en-US" dirty="0"/>
          </a:p>
        </p:txBody>
      </p:sp>
      <p:sp>
        <p:nvSpPr>
          <p:cNvPr id="10" name="TextBox 9">
            <a:extLst>
              <a:ext uri="{FF2B5EF4-FFF2-40B4-BE49-F238E27FC236}">
                <a16:creationId xmlns:a16="http://schemas.microsoft.com/office/drawing/2014/main" id="{74979A91-95C1-77B6-1F59-B7CCB7D5720A}"/>
              </a:ext>
            </a:extLst>
          </p:cNvPr>
          <p:cNvSpPr txBox="1"/>
          <p:nvPr/>
        </p:nvSpPr>
        <p:spPr>
          <a:xfrm>
            <a:off x="691078" y="3708259"/>
            <a:ext cx="6650061" cy="1200329"/>
          </a:xfrm>
          <a:prstGeom prst="rect">
            <a:avLst/>
          </a:prstGeom>
          <a:noFill/>
        </p:spPr>
        <p:txBody>
          <a:bodyPr wrap="square">
            <a:spAutoFit/>
          </a:bodyPr>
          <a:lstStyle/>
          <a:p>
            <a:pPr>
              <a:buNone/>
            </a:pPr>
            <a:r>
              <a:rPr lang="en-US" dirty="0"/>
              <a:t>If a function is </a:t>
            </a:r>
            <a:r>
              <a:rPr lang="en-US" b="1" dirty="0"/>
              <a:t>pure</a:t>
            </a:r>
            <a:r>
              <a:rPr lang="en-US" dirty="0"/>
              <a:t>, then calling it with the same inputs will always give the same output. That makes it </a:t>
            </a:r>
            <a:r>
              <a:rPr lang="en-US" b="1" dirty="0"/>
              <a:t>referentially transparent</a:t>
            </a:r>
            <a:r>
              <a:rPr lang="en-US" dirty="0"/>
              <a:t> — you can substitute the function call with its result anywhere in your code</a:t>
            </a:r>
          </a:p>
        </p:txBody>
      </p:sp>
    </p:spTree>
    <p:extLst>
      <p:ext uri="{BB962C8B-B14F-4D97-AF65-F5344CB8AC3E}">
        <p14:creationId xmlns:p14="http://schemas.microsoft.com/office/powerpoint/2010/main" val="36067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FB729-0058-DF59-B615-A35D2A10C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CFF99-F1F1-445B-5BB3-2A1C3659E0E9}"/>
              </a:ext>
            </a:extLst>
          </p:cNvPr>
          <p:cNvSpPr>
            <a:spLocks noGrp="1"/>
          </p:cNvSpPr>
          <p:nvPr>
            <p:ph type="title"/>
          </p:nvPr>
        </p:nvSpPr>
        <p:spPr/>
        <p:txBody>
          <a:bodyPr/>
          <a:lstStyle/>
          <a:p>
            <a:r>
              <a:rPr lang="en-US" dirty="0"/>
              <a:t>Purity</a:t>
            </a:r>
          </a:p>
        </p:txBody>
      </p:sp>
      <p:sp>
        <p:nvSpPr>
          <p:cNvPr id="8" name="TextBox 7">
            <a:extLst>
              <a:ext uri="{FF2B5EF4-FFF2-40B4-BE49-F238E27FC236}">
                <a16:creationId xmlns:a16="http://schemas.microsoft.com/office/drawing/2014/main" id="{AA5321F6-1037-5A5E-7836-1CC65478FBCB}"/>
              </a:ext>
            </a:extLst>
          </p:cNvPr>
          <p:cNvSpPr txBox="1"/>
          <p:nvPr/>
        </p:nvSpPr>
        <p:spPr>
          <a:xfrm>
            <a:off x="691078" y="2226412"/>
            <a:ext cx="10858895" cy="2031325"/>
          </a:xfrm>
          <a:prstGeom prst="rect">
            <a:avLst/>
          </a:prstGeom>
          <a:noFill/>
        </p:spPr>
        <p:txBody>
          <a:bodyPr wrap="square">
            <a:spAutoFit/>
          </a:bodyPr>
          <a:lstStyle/>
          <a:p>
            <a:pPr marL="342900" indent="-342900">
              <a:buFont typeface="+mj-lt"/>
              <a:buAutoNum type="arabicPeriod"/>
            </a:pPr>
            <a:r>
              <a:rPr lang="en-US" dirty="0"/>
              <a:t>the function return values are identical for identical arguments (no variation with local </a:t>
            </a:r>
            <a:r>
              <a:rPr lang="en-US" dirty="0">
                <a:hlinkClick r:id="rId2" tooltip="Static variable">
                  <a:extLst>
                    <a:ext uri="{A12FA001-AC4F-418D-AE19-62706E023703}">
                      <ahyp:hlinkClr xmlns:ahyp="http://schemas.microsoft.com/office/drawing/2018/hyperlinkcolor" val="tx"/>
                    </a:ext>
                  </a:extLst>
                </a:hlinkClick>
              </a:rPr>
              <a:t>static variables</a:t>
            </a:r>
            <a:r>
              <a:rPr lang="en-US" dirty="0"/>
              <a:t>, non-local variables, mutable reference arguments or </a:t>
            </a:r>
            <a:r>
              <a:rPr lang="en-US" dirty="0">
                <a:hlinkClick r:id="rId3" tooltip="Input/output">
                  <a:extLst>
                    <a:ext uri="{A12FA001-AC4F-418D-AE19-62706E023703}">
                      <ahyp:hlinkClr xmlns:ahyp="http://schemas.microsoft.com/office/drawing/2018/hyperlinkcolor" val="tx"/>
                    </a:ext>
                  </a:extLst>
                </a:hlinkClick>
              </a:rPr>
              <a:t>input streams</a:t>
            </a:r>
            <a:r>
              <a:rPr lang="en-US" dirty="0"/>
              <a:t>, i.e., </a:t>
            </a:r>
            <a:r>
              <a:rPr lang="en-US" dirty="0">
                <a:hlinkClick r:id="rId4" tooltip="Referential transparency">
                  <a:extLst>
                    <a:ext uri="{A12FA001-AC4F-418D-AE19-62706E023703}">
                      <ahyp:hlinkClr xmlns:ahyp="http://schemas.microsoft.com/office/drawing/2018/hyperlinkcolor" val="tx"/>
                    </a:ext>
                  </a:extLst>
                </a:hlinkClick>
              </a:rPr>
              <a:t>referential transparency</a:t>
            </a:r>
            <a:r>
              <a:rPr lang="en-US" dirty="0"/>
              <a:t>) aka </a:t>
            </a:r>
            <a:r>
              <a:rPr lang="en-US" b="1" dirty="0"/>
              <a:t>Referential Transparency</a:t>
            </a:r>
          </a:p>
          <a:p>
            <a:pPr marL="342900" indent="-342900">
              <a:buFont typeface="+mj-lt"/>
              <a:buAutoNum type="arabicPeriod"/>
            </a:pPr>
            <a:endParaRPr lang="en-US" dirty="0"/>
          </a:p>
          <a:p>
            <a:pPr marL="342900" indent="-342900">
              <a:buFont typeface="+mj-lt"/>
              <a:buAutoNum type="arabicPeriod"/>
            </a:pPr>
            <a:r>
              <a:rPr lang="en-US" dirty="0"/>
              <a:t>the function has no side effects (no mutation of non-local variables, mutable reference arguments or input/output streams) aka </a:t>
            </a:r>
            <a:r>
              <a:rPr lang="en-US" b="1" dirty="0"/>
              <a:t>No Side Effects</a:t>
            </a:r>
          </a:p>
          <a:p>
            <a:pPr>
              <a:buNone/>
            </a:pPr>
            <a:endParaRPr lang="en-US" dirty="0"/>
          </a:p>
        </p:txBody>
      </p:sp>
      <p:sp>
        <p:nvSpPr>
          <p:cNvPr id="10" name="TextBox 9">
            <a:extLst>
              <a:ext uri="{FF2B5EF4-FFF2-40B4-BE49-F238E27FC236}">
                <a16:creationId xmlns:a16="http://schemas.microsoft.com/office/drawing/2014/main" id="{5E4EE3C4-E11E-D412-EF09-DFFAA18D3DBE}"/>
              </a:ext>
            </a:extLst>
          </p:cNvPr>
          <p:cNvSpPr txBox="1"/>
          <p:nvPr/>
        </p:nvSpPr>
        <p:spPr>
          <a:xfrm>
            <a:off x="632712" y="4473501"/>
            <a:ext cx="10383367" cy="923330"/>
          </a:xfrm>
          <a:prstGeom prst="rect">
            <a:avLst/>
          </a:prstGeom>
          <a:noFill/>
        </p:spPr>
        <p:txBody>
          <a:bodyPr wrap="square">
            <a:spAutoFit/>
          </a:bodyPr>
          <a:lstStyle/>
          <a:p>
            <a:pPr>
              <a:buNone/>
            </a:pPr>
            <a:r>
              <a:rPr lang="en-US" dirty="0"/>
              <a:t>If a function is </a:t>
            </a:r>
            <a:r>
              <a:rPr lang="en-US" b="1" dirty="0"/>
              <a:t>pure</a:t>
            </a:r>
            <a:r>
              <a:rPr lang="en-US" dirty="0"/>
              <a:t>, then calling it with the same inputs will always give the same output. That makes it </a:t>
            </a:r>
            <a:r>
              <a:rPr lang="en-US" b="1" dirty="0"/>
              <a:t>referentially transparent</a:t>
            </a:r>
            <a:r>
              <a:rPr lang="en-US" dirty="0"/>
              <a:t> — you can substitute the function call with its result anywhere in your code</a:t>
            </a:r>
          </a:p>
        </p:txBody>
      </p:sp>
    </p:spTree>
    <p:extLst>
      <p:ext uri="{BB962C8B-B14F-4D97-AF65-F5344CB8AC3E}">
        <p14:creationId xmlns:p14="http://schemas.microsoft.com/office/powerpoint/2010/main" val="1421360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367D0-F9BC-8F78-DD5B-08DF8B78D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9E7C9B-8BAA-0352-394B-804426F3BDE2}"/>
              </a:ext>
            </a:extLst>
          </p:cNvPr>
          <p:cNvSpPr>
            <a:spLocks noGrp="1"/>
          </p:cNvSpPr>
          <p:nvPr>
            <p:ph type="title"/>
          </p:nvPr>
        </p:nvSpPr>
        <p:spPr>
          <a:xfrm>
            <a:off x="638488" y="375756"/>
            <a:ext cx="10325000" cy="642406"/>
          </a:xfrm>
        </p:spPr>
        <p:txBody>
          <a:bodyPr>
            <a:normAutofit fontScale="90000"/>
          </a:bodyPr>
          <a:lstStyle/>
          <a:p>
            <a:r>
              <a:rPr lang="en-US" dirty="0"/>
              <a:t>Purity</a:t>
            </a:r>
          </a:p>
        </p:txBody>
      </p:sp>
      <p:sp>
        <p:nvSpPr>
          <p:cNvPr id="4" name="TextBox 3">
            <a:extLst>
              <a:ext uri="{FF2B5EF4-FFF2-40B4-BE49-F238E27FC236}">
                <a16:creationId xmlns:a16="http://schemas.microsoft.com/office/drawing/2014/main" id="{9711624E-A655-C1DE-8A69-CD10BCDED383}"/>
              </a:ext>
            </a:extLst>
          </p:cNvPr>
          <p:cNvSpPr txBox="1"/>
          <p:nvPr/>
        </p:nvSpPr>
        <p:spPr>
          <a:xfrm>
            <a:off x="638488" y="4263756"/>
            <a:ext cx="10272409" cy="2031325"/>
          </a:xfrm>
          <a:prstGeom prst="rect">
            <a:avLst/>
          </a:prstGeom>
          <a:noFill/>
        </p:spPr>
        <p:txBody>
          <a:bodyPr wrap="square">
            <a:spAutoFit/>
          </a:bodyPr>
          <a:lstStyle/>
          <a:p>
            <a:pPr>
              <a:buNone/>
            </a:pPr>
            <a:r>
              <a:rPr lang="en-US" dirty="0"/>
              <a:t>🔴 </a:t>
            </a:r>
            <a:r>
              <a:rPr lang="en-US" dirty="0">
                <a:latin typeface="Courier New" panose="02070309020205020404" pitchFamily="49" charset="0"/>
              </a:rPr>
              <a:t>read_csv_file(</a:t>
            </a:r>
            <a:r>
              <a:rPr lang="en-US" dirty="0" err="1">
                <a:latin typeface="Courier New" panose="02070309020205020404" pitchFamily="49" charset="0"/>
              </a:rPr>
              <a:t>file_path</a:t>
            </a:r>
            <a:r>
              <a:rPr lang="en-US" dirty="0">
                <a:latin typeface="Courier New" panose="02070309020205020404" pitchFamily="49" charset="0"/>
              </a:rPr>
              <a:t>)</a:t>
            </a:r>
            <a:endParaRPr lang="th-TH" dirty="0">
              <a:latin typeface="Courier New" panose="02070309020205020404" pitchFamily="49" charset="0"/>
            </a:endParaRPr>
          </a:p>
          <a:p>
            <a:pPr>
              <a:buNone/>
            </a:pPr>
            <a:endParaRPr lang="en-US" dirty="0"/>
          </a:p>
          <a:p>
            <a:pPr>
              <a:buNone/>
            </a:pPr>
            <a:r>
              <a:rPr lang="en-US" b="1" dirty="0"/>
              <a:t>❌ Not Pure</a:t>
            </a:r>
            <a:endParaRPr lang="en-US" dirty="0"/>
          </a:p>
          <a:p>
            <a:pPr>
              <a:buFont typeface="Arial" panose="020B0604020202020204" pitchFamily="34" charset="0"/>
              <a:buChar char="•"/>
            </a:pPr>
            <a:r>
              <a:rPr lang="en-US" b="1" dirty="0"/>
              <a:t>Violates referential transparency</a:t>
            </a:r>
            <a:r>
              <a:rPr lang="en-US" dirty="0"/>
              <a:t>: Depends on external file system state. Same </a:t>
            </a:r>
            <a:r>
              <a:rPr lang="en-US" dirty="0" err="1">
                <a:latin typeface="Courier New" panose="02070309020205020404" pitchFamily="49" charset="0"/>
              </a:rPr>
              <a:t>file_path</a:t>
            </a:r>
            <a:r>
              <a:rPr lang="en-US" dirty="0"/>
              <a:t> may yield different results if the file changes.</a:t>
            </a:r>
            <a:endParaRPr lang="th-TH" dirty="0"/>
          </a:p>
          <a:p>
            <a:endParaRPr lang="en-US" dirty="0"/>
          </a:p>
          <a:p>
            <a:pPr>
              <a:buFont typeface="Arial" panose="020B0604020202020204" pitchFamily="34" charset="0"/>
              <a:buChar char="•"/>
            </a:pPr>
            <a:r>
              <a:rPr lang="en-US" b="1" dirty="0"/>
              <a:t>Has side effects</a:t>
            </a:r>
            <a:r>
              <a:rPr lang="en-US" dirty="0"/>
              <a:t>: Performs I/O (file reading), which is inherently impure</a:t>
            </a:r>
          </a:p>
        </p:txBody>
      </p:sp>
      <p:graphicFrame>
        <p:nvGraphicFramePr>
          <p:cNvPr id="5" name="Table 4">
            <a:extLst>
              <a:ext uri="{FF2B5EF4-FFF2-40B4-BE49-F238E27FC236}">
                <a16:creationId xmlns:a16="http://schemas.microsoft.com/office/drawing/2014/main" id="{2CB30D72-44CC-6351-0A50-848CB0BB6400}"/>
              </a:ext>
            </a:extLst>
          </p:cNvPr>
          <p:cNvGraphicFramePr>
            <a:graphicFrameLocks noGrp="1"/>
          </p:cNvGraphicFramePr>
          <p:nvPr>
            <p:extLst>
              <p:ext uri="{D42A27DB-BD31-4B8C-83A1-F6EECF244321}">
                <p14:modId xmlns:p14="http://schemas.microsoft.com/office/powerpoint/2010/main" val="2123930861"/>
              </p:ext>
            </p:extLst>
          </p:nvPr>
        </p:nvGraphicFramePr>
        <p:xfrm>
          <a:off x="638488" y="1287304"/>
          <a:ext cx="10325100" cy="2468880"/>
        </p:xfrm>
        <a:graphic>
          <a:graphicData uri="http://schemas.openxmlformats.org/drawingml/2006/table">
            <a:tbl>
              <a:tblPr/>
              <a:tblGrid>
                <a:gridCol w="3441700">
                  <a:extLst>
                    <a:ext uri="{9D8B030D-6E8A-4147-A177-3AD203B41FA5}">
                      <a16:colId xmlns:a16="http://schemas.microsoft.com/office/drawing/2014/main" val="3807944704"/>
                    </a:ext>
                  </a:extLst>
                </a:gridCol>
                <a:gridCol w="3441700">
                  <a:extLst>
                    <a:ext uri="{9D8B030D-6E8A-4147-A177-3AD203B41FA5}">
                      <a16:colId xmlns:a16="http://schemas.microsoft.com/office/drawing/2014/main" val="762292884"/>
                    </a:ext>
                  </a:extLst>
                </a:gridCol>
                <a:gridCol w="3441700">
                  <a:extLst>
                    <a:ext uri="{9D8B030D-6E8A-4147-A177-3AD203B41FA5}">
                      <a16:colId xmlns:a16="http://schemas.microsoft.com/office/drawing/2014/main" val="1659561065"/>
                    </a:ext>
                  </a:extLst>
                </a:gridCol>
              </a:tblGrid>
              <a:tr h="0">
                <a:tc>
                  <a:txBody>
                    <a:bodyPr/>
                    <a:lstStyle/>
                    <a:p>
                      <a:pPr>
                        <a:buNone/>
                      </a:pPr>
                      <a:r>
                        <a:rPr lang="en-US"/>
                        <a:t>Function</a:t>
                      </a:r>
                    </a:p>
                  </a:txBody>
                  <a:tcPr anchor="ctr">
                    <a:lnL>
                      <a:noFill/>
                    </a:lnL>
                    <a:lnR>
                      <a:noFill/>
                    </a:lnR>
                    <a:lnT>
                      <a:noFill/>
                    </a:lnT>
                    <a:lnB>
                      <a:noFill/>
                    </a:lnB>
                    <a:noFill/>
                  </a:tcPr>
                </a:tc>
                <a:tc>
                  <a:txBody>
                    <a:bodyPr/>
                    <a:lstStyle/>
                    <a:p>
                      <a:pPr>
                        <a:buNone/>
                      </a:pPr>
                      <a:r>
                        <a:rPr lang="en-US"/>
                        <a:t>Pure?</a:t>
                      </a:r>
                    </a:p>
                  </a:txBody>
                  <a:tcPr anchor="ctr">
                    <a:lnL>
                      <a:noFill/>
                    </a:lnL>
                    <a:lnR>
                      <a:noFill/>
                    </a:lnR>
                    <a:lnT>
                      <a:noFill/>
                    </a:lnT>
                    <a:lnB>
                      <a:noFill/>
                    </a:lnB>
                    <a:noFill/>
                  </a:tcPr>
                </a:tc>
                <a:tc>
                  <a:txBody>
                    <a:bodyPr/>
                    <a:lstStyle/>
                    <a:p>
                      <a:pPr>
                        <a:buNone/>
                      </a:pPr>
                      <a:r>
                        <a:rPr lang="en-US"/>
                        <a:t>Reason</a:t>
                      </a:r>
                    </a:p>
                  </a:txBody>
                  <a:tcPr anchor="ctr">
                    <a:lnL>
                      <a:noFill/>
                    </a:lnL>
                    <a:lnR>
                      <a:noFill/>
                    </a:lnR>
                    <a:lnT>
                      <a:noFill/>
                    </a:lnT>
                    <a:lnB>
                      <a:noFill/>
                    </a:lnB>
                    <a:noFill/>
                  </a:tcPr>
                </a:tc>
                <a:extLst>
                  <a:ext uri="{0D108BD9-81ED-4DB2-BD59-A6C34878D82A}">
                    <a16:rowId xmlns:a16="http://schemas.microsoft.com/office/drawing/2014/main" val="1689086164"/>
                  </a:ext>
                </a:extLst>
              </a:tr>
              <a:tr h="0">
                <a:tc>
                  <a:txBody>
                    <a:bodyPr/>
                    <a:lstStyle/>
                    <a:p>
                      <a:pPr>
                        <a:buNone/>
                      </a:pPr>
                      <a:r>
                        <a:rPr lang="en-US">
                          <a:latin typeface="Courier New" panose="02070309020205020404" pitchFamily="49" charset="0"/>
                        </a:rPr>
                        <a:t>read_csv_file</a:t>
                      </a:r>
                      <a:endParaRPr lang="en-US"/>
                    </a:p>
                  </a:txBody>
                  <a:tcPr anchor="ctr">
                    <a:lnL>
                      <a:noFill/>
                    </a:lnL>
                    <a:lnR>
                      <a:noFill/>
                    </a:lnR>
                    <a:lnT>
                      <a:noFill/>
                    </a:lnT>
                    <a:lnB>
                      <a:noFill/>
                    </a:lnB>
                    <a:noFill/>
                  </a:tcPr>
                </a:tc>
                <a:tc>
                  <a:txBody>
                    <a:bodyPr/>
                    <a:lstStyle/>
                    <a:p>
                      <a:pPr>
                        <a:buNone/>
                      </a:pPr>
                      <a:r>
                        <a:rPr lang="en-US"/>
                        <a:t>❌ No</a:t>
                      </a:r>
                    </a:p>
                  </a:txBody>
                  <a:tcPr anchor="ctr">
                    <a:lnL>
                      <a:noFill/>
                    </a:lnL>
                    <a:lnR>
                      <a:noFill/>
                    </a:lnR>
                    <a:lnT>
                      <a:noFill/>
                    </a:lnT>
                    <a:lnB>
                      <a:noFill/>
                    </a:lnB>
                    <a:noFill/>
                  </a:tcPr>
                </a:tc>
                <a:tc>
                  <a:txBody>
                    <a:bodyPr/>
                    <a:lstStyle/>
                    <a:p>
                      <a:pPr>
                        <a:buNone/>
                      </a:pPr>
                      <a:r>
                        <a:rPr lang="en-US"/>
                        <a:t>Performs I/O, depends on external state</a:t>
                      </a:r>
                    </a:p>
                  </a:txBody>
                  <a:tcPr anchor="ctr">
                    <a:lnL>
                      <a:noFill/>
                    </a:lnL>
                    <a:lnR>
                      <a:noFill/>
                    </a:lnR>
                    <a:lnT>
                      <a:noFill/>
                    </a:lnT>
                    <a:lnB>
                      <a:noFill/>
                    </a:lnB>
                    <a:noFill/>
                  </a:tcPr>
                </a:tc>
                <a:extLst>
                  <a:ext uri="{0D108BD9-81ED-4DB2-BD59-A6C34878D82A}">
                    <a16:rowId xmlns:a16="http://schemas.microsoft.com/office/drawing/2014/main" val="1218639034"/>
                  </a:ext>
                </a:extLst>
              </a:tr>
              <a:tr h="0">
                <a:tc>
                  <a:txBody>
                    <a:bodyPr/>
                    <a:lstStyle/>
                    <a:p>
                      <a:pPr>
                        <a:buNone/>
                      </a:pPr>
                      <a:r>
                        <a:rPr lang="en-US">
                          <a:latin typeface="Courier New" panose="02070309020205020404" pitchFamily="49" charset="0"/>
                        </a:rPr>
                        <a:t>extract_column</a:t>
                      </a:r>
                      <a:endParaRPr lang="en-US"/>
                    </a:p>
                  </a:txBody>
                  <a:tcPr anchor="ctr">
                    <a:lnL>
                      <a:noFill/>
                    </a:lnL>
                    <a:lnR>
                      <a:noFill/>
                    </a:lnR>
                    <a:lnT>
                      <a:noFill/>
                    </a:lnT>
                    <a:lnB>
                      <a:noFill/>
                    </a:lnB>
                    <a:noFill/>
                  </a:tcPr>
                </a:tc>
                <a:tc>
                  <a:txBody>
                    <a:bodyPr/>
                    <a:lstStyle/>
                    <a:p>
                      <a:pPr>
                        <a:buNone/>
                      </a:pPr>
                      <a:r>
                        <a:rPr lang="en-US"/>
                        <a:t>✅ Yes</a:t>
                      </a:r>
                    </a:p>
                  </a:txBody>
                  <a:tcPr anchor="ctr">
                    <a:lnL>
                      <a:noFill/>
                    </a:lnL>
                    <a:lnR>
                      <a:noFill/>
                    </a:lnR>
                    <a:lnT>
                      <a:noFill/>
                    </a:lnT>
                    <a:lnB>
                      <a:noFill/>
                    </a:lnB>
                    <a:noFill/>
                  </a:tcPr>
                </a:tc>
                <a:tc>
                  <a:txBody>
                    <a:bodyPr/>
                    <a:lstStyle/>
                    <a:p>
                      <a:pPr>
                        <a:buNone/>
                      </a:pPr>
                      <a:r>
                        <a:rPr lang="en-US"/>
                        <a:t>Deterministic, no side effects</a:t>
                      </a:r>
                    </a:p>
                  </a:txBody>
                  <a:tcPr anchor="ctr">
                    <a:lnL>
                      <a:noFill/>
                    </a:lnL>
                    <a:lnR>
                      <a:noFill/>
                    </a:lnR>
                    <a:lnT>
                      <a:noFill/>
                    </a:lnT>
                    <a:lnB>
                      <a:noFill/>
                    </a:lnB>
                    <a:noFill/>
                  </a:tcPr>
                </a:tc>
                <a:extLst>
                  <a:ext uri="{0D108BD9-81ED-4DB2-BD59-A6C34878D82A}">
                    <a16:rowId xmlns:a16="http://schemas.microsoft.com/office/drawing/2014/main" val="2299703872"/>
                  </a:ext>
                </a:extLst>
              </a:tr>
              <a:tr h="0">
                <a:tc>
                  <a:txBody>
                    <a:bodyPr/>
                    <a:lstStyle/>
                    <a:p>
                      <a:pPr>
                        <a:buNone/>
                      </a:pPr>
                      <a:r>
                        <a:rPr lang="en-US">
                          <a:latin typeface="Courier New" panose="02070309020205020404" pitchFamily="49" charset="0"/>
                        </a:rPr>
                        <a:t>remove_row</a:t>
                      </a:r>
                      <a:endParaRPr lang="en-US"/>
                    </a:p>
                  </a:txBody>
                  <a:tcPr anchor="ctr">
                    <a:lnL>
                      <a:noFill/>
                    </a:lnL>
                    <a:lnR>
                      <a:noFill/>
                    </a:lnR>
                    <a:lnT>
                      <a:noFill/>
                    </a:lnT>
                    <a:lnB>
                      <a:noFill/>
                    </a:lnB>
                    <a:noFill/>
                  </a:tcPr>
                </a:tc>
                <a:tc>
                  <a:txBody>
                    <a:bodyPr/>
                    <a:lstStyle/>
                    <a:p>
                      <a:pPr>
                        <a:buNone/>
                      </a:pPr>
                      <a:r>
                        <a:rPr lang="en-US"/>
                        <a:t>✅ Yes</a:t>
                      </a:r>
                    </a:p>
                  </a:txBody>
                  <a:tcPr anchor="ctr">
                    <a:lnL>
                      <a:noFill/>
                    </a:lnL>
                    <a:lnR>
                      <a:noFill/>
                    </a:lnR>
                    <a:lnT>
                      <a:noFill/>
                    </a:lnT>
                    <a:lnB>
                      <a:noFill/>
                    </a:lnB>
                    <a:noFill/>
                  </a:tcPr>
                </a:tc>
                <a:tc>
                  <a:txBody>
                    <a:bodyPr/>
                    <a:lstStyle/>
                    <a:p>
                      <a:pPr>
                        <a:buNone/>
                      </a:pPr>
                      <a:r>
                        <a:rPr lang="en-US"/>
                        <a:t>Deterministic, no side effects</a:t>
                      </a:r>
                    </a:p>
                  </a:txBody>
                  <a:tcPr anchor="ctr">
                    <a:lnL>
                      <a:noFill/>
                    </a:lnL>
                    <a:lnR>
                      <a:noFill/>
                    </a:lnR>
                    <a:lnT>
                      <a:noFill/>
                    </a:lnT>
                    <a:lnB>
                      <a:noFill/>
                    </a:lnB>
                    <a:noFill/>
                  </a:tcPr>
                </a:tc>
                <a:extLst>
                  <a:ext uri="{0D108BD9-81ED-4DB2-BD59-A6C34878D82A}">
                    <a16:rowId xmlns:a16="http://schemas.microsoft.com/office/drawing/2014/main" val="3172098620"/>
                  </a:ext>
                </a:extLst>
              </a:tr>
              <a:tr h="0">
                <a:tc>
                  <a:txBody>
                    <a:bodyPr/>
                    <a:lstStyle/>
                    <a:p>
                      <a:pPr>
                        <a:buNone/>
                      </a:pPr>
                      <a:r>
                        <a:rPr lang="en-US">
                          <a:latin typeface="Courier New" panose="02070309020205020404" pitchFamily="49" charset="0"/>
                        </a:rPr>
                        <a:t>convert_to</a:t>
                      </a:r>
                      <a:endParaRPr lang="en-US"/>
                    </a:p>
                  </a:txBody>
                  <a:tcPr anchor="ctr">
                    <a:lnL>
                      <a:noFill/>
                    </a:lnL>
                    <a:lnR>
                      <a:noFill/>
                    </a:lnR>
                    <a:lnT>
                      <a:noFill/>
                    </a:lnT>
                    <a:lnB>
                      <a:noFill/>
                    </a:lnB>
                    <a:noFill/>
                  </a:tcPr>
                </a:tc>
                <a:tc>
                  <a:txBody>
                    <a:bodyPr/>
                    <a:lstStyle/>
                    <a:p>
                      <a:pPr>
                        <a:buNone/>
                      </a:pPr>
                      <a:r>
                        <a:rPr lang="en-US"/>
                        <a:t>✅ Yes</a:t>
                      </a:r>
                    </a:p>
                  </a:txBody>
                  <a:tcPr anchor="ctr">
                    <a:lnL>
                      <a:noFill/>
                    </a:lnL>
                    <a:lnR>
                      <a:noFill/>
                    </a:lnR>
                    <a:lnT>
                      <a:noFill/>
                    </a:lnT>
                    <a:lnB>
                      <a:noFill/>
                    </a:lnB>
                    <a:noFill/>
                  </a:tcPr>
                </a:tc>
                <a:tc>
                  <a:txBody>
                    <a:bodyPr/>
                    <a:lstStyle/>
                    <a:p>
                      <a:pPr>
                        <a:buNone/>
                      </a:pPr>
                      <a:r>
                        <a:rPr lang="en-US"/>
                        <a:t>Pure if </a:t>
                      </a:r>
                      <a:r>
                        <a:rPr lang="en-US">
                          <a:latin typeface="Courier New" panose="02070309020205020404" pitchFamily="49" charset="0"/>
                        </a:rPr>
                        <a:t>converter</a:t>
                      </a:r>
                      <a:r>
                        <a:rPr lang="en-US"/>
                        <a:t> is pure</a:t>
                      </a:r>
                    </a:p>
                  </a:txBody>
                  <a:tcPr anchor="ctr">
                    <a:lnL>
                      <a:noFill/>
                    </a:lnL>
                    <a:lnR>
                      <a:noFill/>
                    </a:lnR>
                    <a:lnT>
                      <a:noFill/>
                    </a:lnT>
                    <a:lnB>
                      <a:noFill/>
                    </a:lnB>
                    <a:noFill/>
                  </a:tcPr>
                </a:tc>
                <a:extLst>
                  <a:ext uri="{0D108BD9-81ED-4DB2-BD59-A6C34878D82A}">
                    <a16:rowId xmlns:a16="http://schemas.microsoft.com/office/drawing/2014/main" val="4155581327"/>
                  </a:ext>
                </a:extLst>
              </a:tr>
              <a:tr h="0">
                <a:tc>
                  <a:txBody>
                    <a:bodyPr/>
                    <a:lstStyle/>
                    <a:p>
                      <a:pPr>
                        <a:buNone/>
                      </a:pPr>
                      <a:r>
                        <a:rPr lang="en-US">
                          <a:latin typeface="Courier New" panose="02070309020205020404" pitchFamily="49" charset="0"/>
                        </a:rPr>
                        <a:t>calculate_average</a:t>
                      </a:r>
                      <a:endParaRPr lang="en-US"/>
                    </a:p>
                  </a:txBody>
                  <a:tcPr anchor="ctr">
                    <a:lnL>
                      <a:noFill/>
                    </a:lnL>
                    <a:lnR>
                      <a:noFill/>
                    </a:lnR>
                    <a:lnT>
                      <a:noFill/>
                    </a:lnT>
                    <a:lnB>
                      <a:noFill/>
                    </a:lnB>
                    <a:noFill/>
                  </a:tcPr>
                </a:tc>
                <a:tc>
                  <a:txBody>
                    <a:bodyPr/>
                    <a:lstStyle/>
                    <a:p>
                      <a:pPr>
                        <a:buNone/>
                      </a:pPr>
                      <a:r>
                        <a:rPr lang="en-US"/>
                        <a:t>✅ Yes</a:t>
                      </a:r>
                    </a:p>
                  </a:txBody>
                  <a:tcPr anchor="ctr">
                    <a:lnL>
                      <a:noFill/>
                    </a:lnL>
                    <a:lnR>
                      <a:noFill/>
                    </a:lnR>
                    <a:lnT>
                      <a:noFill/>
                    </a:lnT>
                    <a:lnB>
                      <a:noFill/>
                    </a:lnB>
                    <a:noFill/>
                  </a:tcPr>
                </a:tc>
                <a:tc>
                  <a:txBody>
                    <a:bodyPr/>
                    <a:lstStyle/>
                    <a:p>
                      <a:pPr>
                        <a:buNone/>
                      </a:pPr>
                      <a:r>
                        <a:rPr lang="en-US" dirty="0"/>
                        <a:t>Deterministic, no side effects</a:t>
                      </a:r>
                    </a:p>
                  </a:txBody>
                  <a:tcPr anchor="ctr">
                    <a:lnL>
                      <a:noFill/>
                    </a:lnL>
                    <a:lnR>
                      <a:noFill/>
                    </a:lnR>
                    <a:lnT>
                      <a:noFill/>
                    </a:lnT>
                    <a:lnB>
                      <a:noFill/>
                    </a:lnB>
                    <a:noFill/>
                  </a:tcPr>
                </a:tc>
                <a:extLst>
                  <a:ext uri="{0D108BD9-81ED-4DB2-BD59-A6C34878D82A}">
                    <a16:rowId xmlns:a16="http://schemas.microsoft.com/office/drawing/2014/main" val="1475212770"/>
                  </a:ext>
                </a:extLst>
              </a:tr>
            </a:tbl>
          </a:graphicData>
        </a:graphic>
      </p:graphicFrame>
    </p:spTree>
    <p:extLst>
      <p:ext uri="{BB962C8B-B14F-4D97-AF65-F5344CB8AC3E}">
        <p14:creationId xmlns:p14="http://schemas.microsoft.com/office/powerpoint/2010/main" val="3862606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B0AF4-D990-1A74-ABA4-7074C271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04170-18E1-901E-71C4-10F2C36B2817}"/>
              </a:ext>
            </a:extLst>
          </p:cNvPr>
          <p:cNvSpPr>
            <a:spLocks noGrp="1"/>
          </p:cNvSpPr>
          <p:nvPr>
            <p:ph type="title"/>
          </p:nvPr>
        </p:nvSpPr>
        <p:spPr>
          <a:xfrm>
            <a:off x="638488" y="375756"/>
            <a:ext cx="10325000" cy="642406"/>
          </a:xfrm>
        </p:spPr>
        <p:txBody>
          <a:bodyPr>
            <a:normAutofit fontScale="90000"/>
          </a:bodyPr>
          <a:lstStyle/>
          <a:p>
            <a:r>
              <a:rPr lang="en-US" dirty="0"/>
              <a:t>Purity</a:t>
            </a:r>
          </a:p>
        </p:txBody>
      </p:sp>
      <p:sp>
        <p:nvSpPr>
          <p:cNvPr id="4" name="TextBox 3">
            <a:extLst>
              <a:ext uri="{FF2B5EF4-FFF2-40B4-BE49-F238E27FC236}">
                <a16:creationId xmlns:a16="http://schemas.microsoft.com/office/drawing/2014/main" id="{D0588F4C-6A3C-9FF1-6F18-51600B0E6D0A}"/>
              </a:ext>
            </a:extLst>
          </p:cNvPr>
          <p:cNvSpPr txBox="1"/>
          <p:nvPr/>
        </p:nvSpPr>
        <p:spPr>
          <a:xfrm>
            <a:off x="638488" y="4263756"/>
            <a:ext cx="10272409" cy="2031325"/>
          </a:xfrm>
          <a:prstGeom prst="rect">
            <a:avLst/>
          </a:prstGeom>
          <a:noFill/>
        </p:spPr>
        <p:txBody>
          <a:bodyPr wrap="square">
            <a:spAutoFit/>
          </a:bodyPr>
          <a:lstStyle/>
          <a:p>
            <a:pPr>
              <a:buNone/>
            </a:pPr>
            <a:r>
              <a:rPr lang="en-US" dirty="0"/>
              <a:t>🔴 </a:t>
            </a:r>
            <a:r>
              <a:rPr lang="en-US" dirty="0">
                <a:latin typeface="Courier New" panose="02070309020205020404" pitchFamily="49" charset="0"/>
              </a:rPr>
              <a:t>read_csv_file(</a:t>
            </a:r>
            <a:r>
              <a:rPr lang="en-US" dirty="0" err="1">
                <a:latin typeface="Courier New" panose="02070309020205020404" pitchFamily="49" charset="0"/>
              </a:rPr>
              <a:t>file_path</a:t>
            </a:r>
            <a:r>
              <a:rPr lang="en-US" dirty="0">
                <a:latin typeface="Courier New" panose="02070309020205020404" pitchFamily="49" charset="0"/>
              </a:rPr>
              <a:t>)</a:t>
            </a:r>
            <a:endParaRPr lang="th-TH" dirty="0">
              <a:latin typeface="Courier New" panose="02070309020205020404" pitchFamily="49" charset="0"/>
            </a:endParaRPr>
          </a:p>
          <a:p>
            <a:pPr>
              <a:buNone/>
            </a:pPr>
            <a:endParaRPr lang="en-US" dirty="0"/>
          </a:p>
          <a:p>
            <a:pPr>
              <a:buNone/>
            </a:pPr>
            <a:r>
              <a:rPr lang="en-US" b="1" dirty="0"/>
              <a:t>❌ Not Pure</a:t>
            </a:r>
            <a:endParaRPr lang="en-US" dirty="0"/>
          </a:p>
          <a:p>
            <a:pPr>
              <a:buFont typeface="Arial" panose="020B0604020202020204" pitchFamily="34" charset="0"/>
              <a:buChar char="•"/>
            </a:pPr>
            <a:r>
              <a:rPr lang="en-US" b="1" dirty="0"/>
              <a:t>Violates referential transparency</a:t>
            </a:r>
            <a:r>
              <a:rPr lang="en-US" dirty="0"/>
              <a:t>: Depends on external file system state. Same </a:t>
            </a:r>
            <a:r>
              <a:rPr lang="en-US" dirty="0" err="1">
                <a:latin typeface="Courier New" panose="02070309020205020404" pitchFamily="49" charset="0"/>
              </a:rPr>
              <a:t>file_path</a:t>
            </a:r>
            <a:r>
              <a:rPr lang="en-US" dirty="0"/>
              <a:t> may yield different results if the file changes.</a:t>
            </a:r>
            <a:endParaRPr lang="th-TH" dirty="0"/>
          </a:p>
          <a:p>
            <a:endParaRPr lang="en-US" dirty="0"/>
          </a:p>
          <a:p>
            <a:pPr>
              <a:buFont typeface="Arial" panose="020B0604020202020204" pitchFamily="34" charset="0"/>
              <a:buChar char="•"/>
            </a:pPr>
            <a:r>
              <a:rPr lang="en-US" b="1" dirty="0"/>
              <a:t>Has side effects</a:t>
            </a:r>
            <a:r>
              <a:rPr lang="en-US" dirty="0"/>
              <a:t>: Performs I/O (file reading), which is inherently impure</a:t>
            </a:r>
          </a:p>
        </p:txBody>
      </p:sp>
    </p:spTree>
    <p:extLst>
      <p:ext uri="{BB962C8B-B14F-4D97-AF65-F5344CB8AC3E}">
        <p14:creationId xmlns:p14="http://schemas.microsoft.com/office/powerpoint/2010/main" val="62474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35191-8CDC-F59F-4695-E5328E6B3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38958-FB65-BE9C-DE78-71B576B46C2F}"/>
              </a:ext>
            </a:extLst>
          </p:cNvPr>
          <p:cNvSpPr>
            <a:spLocks noGrp="1"/>
          </p:cNvSpPr>
          <p:nvPr>
            <p:ph type="title"/>
          </p:nvPr>
        </p:nvSpPr>
        <p:spPr>
          <a:xfrm>
            <a:off x="638488" y="375756"/>
            <a:ext cx="10325000" cy="642406"/>
          </a:xfrm>
        </p:spPr>
        <p:txBody>
          <a:bodyPr>
            <a:normAutofit fontScale="90000"/>
          </a:bodyPr>
          <a:lstStyle/>
          <a:p>
            <a:r>
              <a:rPr lang="en-US" dirty="0"/>
              <a:t>Purity</a:t>
            </a:r>
          </a:p>
        </p:txBody>
      </p:sp>
      <p:sp>
        <p:nvSpPr>
          <p:cNvPr id="4" name="TextBox 3">
            <a:extLst>
              <a:ext uri="{FF2B5EF4-FFF2-40B4-BE49-F238E27FC236}">
                <a16:creationId xmlns:a16="http://schemas.microsoft.com/office/drawing/2014/main" id="{4CB51FC9-94F9-C746-0925-D2744E4E9CAB}"/>
              </a:ext>
            </a:extLst>
          </p:cNvPr>
          <p:cNvSpPr txBox="1"/>
          <p:nvPr/>
        </p:nvSpPr>
        <p:spPr>
          <a:xfrm>
            <a:off x="638488" y="4263756"/>
            <a:ext cx="10272409" cy="1754326"/>
          </a:xfrm>
          <a:prstGeom prst="rect">
            <a:avLst/>
          </a:prstGeom>
          <a:noFill/>
        </p:spPr>
        <p:txBody>
          <a:bodyPr wrap="square">
            <a:spAutoFit/>
          </a:bodyPr>
          <a:lstStyle/>
          <a:p>
            <a:r>
              <a:rPr lang="en-US" dirty="0"/>
              <a:t>✅ In </a:t>
            </a:r>
            <a:r>
              <a:rPr lang="en-US" dirty="0" err="1"/>
              <a:t>extract_column</a:t>
            </a:r>
            <a:r>
              <a:rPr lang="en-US" dirty="0"/>
              <a:t>(</a:t>
            </a:r>
            <a:r>
              <a:rPr lang="en-US" dirty="0" err="1"/>
              <a:t>column_index</a:t>
            </a:r>
            <a:r>
              <a:rPr lang="en-US" dirty="0"/>
              <a:t>, data):</a:t>
            </a:r>
          </a:p>
          <a:p>
            <a:r>
              <a:rPr lang="en-US" dirty="0"/>
              <a:t>It </a:t>
            </a:r>
            <a:r>
              <a:rPr lang="en-US" b="1" dirty="0"/>
              <a:t>does not mutate</a:t>
            </a:r>
            <a:r>
              <a:rPr lang="en-US" dirty="0"/>
              <a:t> anything.</a:t>
            </a:r>
          </a:p>
          <a:p>
            <a:r>
              <a:rPr lang="en-US" dirty="0"/>
              <a:t>It </a:t>
            </a:r>
            <a:r>
              <a:rPr lang="en-US" b="1" dirty="0"/>
              <a:t>does not perform I/O</a:t>
            </a:r>
            <a:r>
              <a:rPr lang="en-US" dirty="0"/>
              <a:t>.</a:t>
            </a:r>
          </a:p>
          <a:p>
            <a:r>
              <a:rPr lang="en-US" dirty="0"/>
              <a:t>It </a:t>
            </a:r>
            <a:r>
              <a:rPr lang="en-US" b="1" dirty="0"/>
              <a:t>returns the same result</a:t>
            </a:r>
            <a:r>
              <a:rPr lang="en-US" dirty="0"/>
              <a:t> for the same inputs — either a list of values or None if the index is invalid.</a:t>
            </a:r>
          </a:p>
          <a:p>
            <a:r>
              <a:rPr lang="en-US" dirty="0"/>
              <a:t>So even though it handles exceptions, it’s still </a:t>
            </a:r>
            <a:r>
              <a:rPr lang="en-US" b="1" dirty="0"/>
              <a:t>referentially transparent</a:t>
            </a:r>
            <a:r>
              <a:rPr lang="en-US" dirty="0"/>
              <a:t> and </a:t>
            </a:r>
            <a:r>
              <a:rPr lang="en-US" b="1" dirty="0"/>
              <a:t>side-effect-free</a:t>
            </a:r>
            <a:endParaRPr lang="en-US" dirty="0"/>
          </a:p>
        </p:txBody>
      </p:sp>
    </p:spTree>
    <p:extLst>
      <p:ext uri="{BB962C8B-B14F-4D97-AF65-F5344CB8AC3E}">
        <p14:creationId xmlns:p14="http://schemas.microsoft.com/office/powerpoint/2010/main" val="606688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951C-F852-E6BA-95F1-6E6BCDF8A771}"/>
              </a:ext>
            </a:extLst>
          </p:cNvPr>
          <p:cNvSpPr>
            <a:spLocks noGrp="1"/>
          </p:cNvSpPr>
          <p:nvPr>
            <p:ph type="title"/>
          </p:nvPr>
        </p:nvSpPr>
        <p:spPr/>
        <p:txBody>
          <a:bodyPr/>
          <a:lstStyle/>
          <a:p>
            <a:r>
              <a:rPr lang="en-US" dirty="0"/>
              <a:t>Error Handling</a:t>
            </a:r>
          </a:p>
        </p:txBody>
      </p:sp>
      <p:sp>
        <p:nvSpPr>
          <p:cNvPr id="3" name="Content Placeholder 2">
            <a:extLst>
              <a:ext uri="{FF2B5EF4-FFF2-40B4-BE49-F238E27FC236}">
                <a16:creationId xmlns:a16="http://schemas.microsoft.com/office/drawing/2014/main" id="{6B643743-2071-76B9-6576-4522E644A49C}"/>
              </a:ext>
            </a:extLst>
          </p:cNvPr>
          <p:cNvSpPr>
            <a:spLocks noGrp="1"/>
          </p:cNvSpPr>
          <p:nvPr>
            <p:ph idx="1"/>
          </p:nvPr>
        </p:nvSpPr>
        <p:spPr/>
        <p:txBody>
          <a:bodyPr/>
          <a:lstStyle/>
          <a:p>
            <a:r>
              <a:rPr lang="en-US" dirty="0"/>
              <a:t>In FP, we often model errors explicitly using:</a:t>
            </a:r>
          </a:p>
          <a:p>
            <a:r>
              <a:rPr lang="en-US" dirty="0"/>
              <a:t>Option / None</a:t>
            </a:r>
          </a:p>
          <a:p>
            <a:r>
              <a:rPr lang="en-US" dirty="0"/>
              <a:t>Either / Try</a:t>
            </a:r>
          </a:p>
          <a:p>
            <a:r>
              <a:rPr lang="en-US" dirty="0"/>
              <a:t>Result types</a:t>
            </a:r>
          </a:p>
          <a:p>
            <a:r>
              <a:rPr lang="en-US" dirty="0"/>
              <a:t>Your use of try/except is a Python-native way to express the same idea. If you wrapped it in a Try monad, it would be even more idiomatic in Scala or functional Ruby.</a:t>
            </a:r>
          </a:p>
          <a:p>
            <a:endParaRPr lang="en-US" dirty="0"/>
          </a:p>
        </p:txBody>
      </p:sp>
    </p:spTree>
    <p:extLst>
      <p:ext uri="{BB962C8B-B14F-4D97-AF65-F5344CB8AC3E}">
        <p14:creationId xmlns:p14="http://schemas.microsoft.com/office/powerpoint/2010/main" val="326579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71F1-05D6-A623-59C1-6AC5C2AC534A}"/>
              </a:ext>
            </a:extLst>
          </p:cNvPr>
          <p:cNvSpPr>
            <a:spLocks noGrp="1"/>
          </p:cNvSpPr>
          <p:nvPr>
            <p:ph type="title"/>
          </p:nvPr>
        </p:nvSpPr>
        <p:spPr/>
        <p:txBody>
          <a:bodyPr/>
          <a:lstStyle/>
          <a:p>
            <a:r>
              <a:rPr lang="en-US"/>
              <a:t>Monad</a:t>
            </a:r>
          </a:p>
        </p:txBody>
      </p:sp>
      <p:pic>
        <p:nvPicPr>
          <p:cNvPr id="5" name="Picture 4" descr="A diagram of how to use a box&#10;&#10;Description automatically generated">
            <a:extLst>
              <a:ext uri="{FF2B5EF4-FFF2-40B4-BE49-F238E27FC236}">
                <a16:creationId xmlns:a16="http://schemas.microsoft.com/office/drawing/2014/main" id="{67FEE3D9-6342-2F86-53D7-4F49B465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836" y="409903"/>
            <a:ext cx="8606419" cy="5612881"/>
          </a:xfrm>
          <a:prstGeom prst="rect">
            <a:avLst/>
          </a:prstGeom>
        </p:spPr>
      </p:pic>
      <p:sp>
        <p:nvSpPr>
          <p:cNvPr id="7" name="TextBox 6">
            <a:extLst>
              <a:ext uri="{FF2B5EF4-FFF2-40B4-BE49-F238E27FC236}">
                <a16:creationId xmlns:a16="http://schemas.microsoft.com/office/drawing/2014/main" id="{9A05FD66-7555-9739-2CC2-4A728CE64F6E}"/>
              </a:ext>
            </a:extLst>
          </p:cNvPr>
          <p:cNvSpPr txBox="1"/>
          <p:nvPr/>
        </p:nvSpPr>
        <p:spPr>
          <a:xfrm>
            <a:off x="564932" y="2505670"/>
            <a:ext cx="2919904" cy="923330"/>
          </a:xfrm>
          <a:prstGeom prst="rect">
            <a:avLst/>
          </a:prstGeom>
          <a:noFill/>
        </p:spPr>
        <p:txBody>
          <a:bodyPr wrap="square">
            <a:spAutoFit/>
          </a:bodyPr>
          <a:lstStyle/>
          <a:p>
            <a:r>
              <a:rPr lang="en-GB" b="0" i="0">
                <a:solidFill>
                  <a:srgbClr val="1F2328"/>
                </a:solidFill>
                <a:effectLst/>
                <a:latin typeface="-apple-system"/>
              </a:rPr>
              <a:t>Monads apply a function that returns a wrapped value to a wrapped value.</a:t>
            </a:r>
            <a:endParaRPr lang="en-US"/>
          </a:p>
        </p:txBody>
      </p:sp>
      <p:sp>
        <p:nvSpPr>
          <p:cNvPr id="9" name="TextBox 8">
            <a:extLst>
              <a:ext uri="{FF2B5EF4-FFF2-40B4-BE49-F238E27FC236}">
                <a16:creationId xmlns:a16="http://schemas.microsoft.com/office/drawing/2014/main" id="{1B603339-6C25-75A1-1CBA-9D80D7233286}"/>
              </a:ext>
            </a:extLst>
          </p:cNvPr>
          <p:cNvSpPr txBox="1"/>
          <p:nvPr/>
        </p:nvSpPr>
        <p:spPr>
          <a:xfrm>
            <a:off x="388882" y="6296978"/>
            <a:ext cx="11414235" cy="369332"/>
          </a:xfrm>
          <a:prstGeom prst="rect">
            <a:avLst/>
          </a:prstGeom>
          <a:noFill/>
        </p:spPr>
        <p:txBody>
          <a:bodyPr wrap="square">
            <a:spAutoFit/>
          </a:bodyPr>
          <a:lstStyle/>
          <a:p>
            <a:r>
              <a:rPr lang="en-US"/>
              <a:t>Credit to https://</a:t>
            </a:r>
            <a:r>
              <a:rPr lang="en-US" err="1"/>
              <a:t>www.adit.io</a:t>
            </a:r>
            <a:r>
              <a:rPr lang="en-US"/>
              <a:t>/posts/2013-04-17-functors,_applicatives,_and_monads_in_pictures.html</a:t>
            </a:r>
          </a:p>
        </p:txBody>
      </p:sp>
    </p:spTree>
    <p:extLst>
      <p:ext uri="{BB962C8B-B14F-4D97-AF65-F5344CB8AC3E}">
        <p14:creationId xmlns:p14="http://schemas.microsoft.com/office/powerpoint/2010/main" val="3918264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28F7654-2F69-2570-64B8-922D314FB17D}"/>
              </a:ext>
            </a:extLst>
          </p:cNvPr>
          <p:cNvSpPr/>
          <p:nvPr/>
        </p:nvSpPr>
        <p:spPr>
          <a:xfrm>
            <a:off x="3527936" y="3429000"/>
            <a:ext cx="1890159" cy="538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Maybe</a:t>
            </a:r>
          </a:p>
        </p:txBody>
      </p:sp>
      <p:sp>
        <p:nvSpPr>
          <p:cNvPr id="5" name="Rounded Rectangle 4">
            <a:extLst>
              <a:ext uri="{FF2B5EF4-FFF2-40B4-BE49-F238E27FC236}">
                <a16:creationId xmlns:a16="http://schemas.microsoft.com/office/drawing/2014/main" id="{80137547-4A9D-EBE4-87DB-2B01896EB2F2}"/>
              </a:ext>
            </a:extLst>
          </p:cNvPr>
          <p:cNvSpPr/>
          <p:nvPr/>
        </p:nvSpPr>
        <p:spPr>
          <a:xfrm>
            <a:off x="4310926" y="3498059"/>
            <a:ext cx="906203" cy="415905"/>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Some</a:t>
            </a:r>
          </a:p>
        </p:txBody>
      </p:sp>
      <p:sp>
        <p:nvSpPr>
          <p:cNvPr id="10" name="Rounded Rectangle 9">
            <a:extLst>
              <a:ext uri="{FF2B5EF4-FFF2-40B4-BE49-F238E27FC236}">
                <a16:creationId xmlns:a16="http://schemas.microsoft.com/office/drawing/2014/main" id="{81183DD1-881A-9173-80A6-9EDAFA6E27CD}"/>
              </a:ext>
            </a:extLst>
          </p:cNvPr>
          <p:cNvSpPr/>
          <p:nvPr/>
        </p:nvSpPr>
        <p:spPr>
          <a:xfrm>
            <a:off x="361506" y="3429001"/>
            <a:ext cx="930828" cy="538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Maybe</a:t>
            </a:r>
          </a:p>
        </p:txBody>
      </p:sp>
      <p:sp>
        <p:nvSpPr>
          <p:cNvPr id="11" name="Rounded Rectangle 10">
            <a:extLst>
              <a:ext uri="{FF2B5EF4-FFF2-40B4-BE49-F238E27FC236}">
                <a16:creationId xmlns:a16="http://schemas.microsoft.com/office/drawing/2014/main" id="{77CF6882-91D9-EF51-9AEC-94D9CA343CC6}"/>
              </a:ext>
            </a:extLst>
          </p:cNvPr>
          <p:cNvSpPr/>
          <p:nvPr/>
        </p:nvSpPr>
        <p:spPr>
          <a:xfrm>
            <a:off x="1518132" y="3429000"/>
            <a:ext cx="1033682" cy="538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Apply</a:t>
            </a:r>
          </a:p>
          <a:p>
            <a:pPr algn="ctr"/>
            <a:r>
              <a:rPr lang="en-US" sz="1400" dirty="0"/>
              <a:t>Function</a:t>
            </a:r>
          </a:p>
        </p:txBody>
      </p:sp>
      <p:sp>
        <p:nvSpPr>
          <p:cNvPr id="12" name="Diamond 11">
            <a:extLst>
              <a:ext uri="{FF2B5EF4-FFF2-40B4-BE49-F238E27FC236}">
                <a16:creationId xmlns:a16="http://schemas.microsoft.com/office/drawing/2014/main" id="{E8359EE1-7F04-80E9-1E0B-B0FF5A2F5CAB}"/>
              </a:ext>
            </a:extLst>
          </p:cNvPr>
          <p:cNvSpPr/>
          <p:nvPr/>
        </p:nvSpPr>
        <p:spPr>
          <a:xfrm>
            <a:off x="2777612" y="3429000"/>
            <a:ext cx="538438" cy="53829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79B7B36A-CCEF-5D61-50AE-9AF88CEC9726}"/>
              </a:ext>
            </a:extLst>
          </p:cNvPr>
          <p:cNvCxnSpPr>
            <a:cxnSpLocks/>
            <a:stCxn id="11" idx="3"/>
            <a:endCxn id="12" idx="1"/>
          </p:cNvCxnSpPr>
          <p:nvPr/>
        </p:nvCxnSpPr>
        <p:spPr>
          <a:xfrm>
            <a:off x="2551814" y="3698149"/>
            <a:ext cx="2257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D07742BF-C6EF-5689-E661-1490415CC0E1}"/>
              </a:ext>
            </a:extLst>
          </p:cNvPr>
          <p:cNvCxnSpPr>
            <a:cxnSpLocks/>
            <a:stCxn id="12" idx="3"/>
            <a:endCxn id="4" idx="1"/>
          </p:cNvCxnSpPr>
          <p:nvPr/>
        </p:nvCxnSpPr>
        <p:spPr>
          <a:xfrm flipV="1">
            <a:off x="3316050" y="3698148"/>
            <a:ext cx="211886"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FA539D7-1EF9-77C3-141C-1B2EFE7324A2}"/>
              </a:ext>
            </a:extLst>
          </p:cNvPr>
          <p:cNvCxnSpPr>
            <a:cxnSpLocks/>
            <a:stCxn id="12" idx="2"/>
            <a:endCxn id="51" idx="1"/>
          </p:cNvCxnSpPr>
          <p:nvPr/>
        </p:nvCxnSpPr>
        <p:spPr>
          <a:xfrm rot="16200000" flipH="1">
            <a:off x="2884845" y="4129283"/>
            <a:ext cx="805077" cy="4811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15C80E67-FEED-6913-40B8-0608E8E99B5D}"/>
              </a:ext>
            </a:extLst>
          </p:cNvPr>
          <p:cNvCxnSpPr>
            <a:cxnSpLocks/>
            <a:stCxn id="10" idx="3"/>
            <a:endCxn id="11" idx="1"/>
          </p:cNvCxnSpPr>
          <p:nvPr/>
        </p:nvCxnSpPr>
        <p:spPr>
          <a:xfrm flipV="1">
            <a:off x="1292334" y="3698149"/>
            <a:ext cx="22579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CE68F7F4-6D0D-C9A3-8D14-088BAFF8CF37}"/>
              </a:ext>
            </a:extLst>
          </p:cNvPr>
          <p:cNvSpPr/>
          <p:nvPr/>
        </p:nvSpPr>
        <p:spPr>
          <a:xfrm>
            <a:off x="5523060" y="3429000"/>
            <a:ext cx="1164820" cy="53829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Bind &gt;&gt;=</a:t>
            </a:r>
          </a:p>
        </p:txBody>
      </p:sp>
      <p:sp>
        <p:nvSpPr>
          <p:cNvPr id="51" name="Rounded Rectangle 50">
            <a:extLst>
              <a:ext uri="{FF2B5EF4-FFF2-40B4-BE49-F238E27FC236}">
                <a16:creationId xmlns:a16="http://schemas.microsoft.com/office/drawing/2014/main" id="{35E65BE7-A20B-4070-5B93-749363EB51AF}"/>
              </a:ext>
            </a:extLst>
          </p:cNvPr>
          <p:cNvSpPr/>
          <p:nvPr/>
        </p:nvSpPr>
        <p:spPr>
          <a:xfrm>
            <a:off x="3527936" y="4503227"/>
            <a:ext cx="1890159" cy="538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Maybe</a:t>
            </a:r>
          </a:p>
        </p:txBody>
      </p:sp>
      <p:sp>
        <p:nvSpPr>
          <p:cNvPr id="52" name="Rounded Rectangle 51">
            <a:extLst>
              <a:ext uri="{FF2B5EF4-FFF2-40B4-BE49-F238E27FC236}">
                <a16:creationId xmlns:a16="http://schemas.microsoft.com/office/drawing/2014/main" id="{AE83C355-934A-0480-CCD9-6711C6BE7DC1}"/>
              </a:ext>
            </a:extLst>
          </p:cNvPr>
          <p:cNvSpPr/>
          <p:nvPr/>
        </p:nvSpPr>
        <p:spPr>
          <a:xfrm>
            <a:off x="4310926" y="4572286"/>
            <a:ext cx="906204" cy="415905"/>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Nothing</a:t>
            </a:r>
          </a:p>
        </p:txBody>
      </p:sp>
      <p:sp>
        <p:nvSpPr>
          <p:cNvPr id="57" name="Rounded Rectangle 56">
            <a:extLst>
              <a:ext uri="{FF2B5EF4-FFF2-40B4-BE49-F238E27FC236}">
                <a16:creationId xmlns:a16="http://schemas.microsoft.com/office/drawing/2014/main" id="{4F477D0C-D684-E324-0E61-7D464D7F513C}"/>
              </a:ext>
            </a:extLst>
          </p:cNvPr>
          <p:cNvSpPr/>
          <p:nvPr/>
        </p:nvSpPr>
        <p:spPr>
          <a:xfrm>
            <a:off x="10006568" y="3429000"/>
            <a:ext cx="1890159" cy="538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Maybe</a:t>
            </a:r>
          </a:p>
        </p:txBody>
      </p:sp>
      <p:sp>
        <p:nvSpPr>
          <p:cNvPr id="58" name="Rounded Rectangle 57">
            <a:extLst>
              <a:ext uri="{FF2B5EF4-FFF2-40B4-BE49-F238E27FC236}">
                <a16:creationId xmlns:a16="http://schemas.microsoft.com/office/drawing/2014/main" id="{B5D7E135-1F4A-3B26-DB6C-145E36091C7F}"/>
              </a:ext>
            </a:extLst>
          </p:cNvPr>
          <p:cNvSpPr/>
          <p:nvPr/>
        </p:nvSpPr>
        <p:spPr>
          <a:xfrm>
            <a:off x="10789558" y="3498059"/>
            <a:ext cx="906203" cy="415905"/>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Some</a:t>
            </a:r>
          </a:p>
        </p:txBody>
      </p:sp>
      <p:sp>
        <p:nvSpPr>
          <p:cNvPr id="59" name="Rounded Rectangle 58">
            <a:extLst>
              <a:ext uri="{FF2B5EF4-FFF2-40B4-BE49-F238E27FC236}">
                <a16:creationId xmlns:a16="http://schemas.microsoft.com/office/drawing/2014/main" id="{F2E9FE31-B8DD-76CE-9CA3-46E20278DF75}"/>
              </a:ext>
            </a:extLst>
          </p:cNvPr>
          <p:cNvSpPr/>
          <p:nvPr/>
        </p:nvSpPr>
        <p:spPr>
          <a:xfrm>
            <a:off x="6840138" y="3429001"/>
            <a:ext cx="930828" cy="538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Maybe</a:t>
            </a:r>
          </a:p>
        </p:txBody>
      </p:sp>
      <p:sp>
        <p:nvSpPr>
          <p:cNvPr id="60" name="Rounded Rectangle 59">
            <a:extLst>
              <a:ext uri="{FF2B5EF4-FFF2-40B4-BE49-F238E27FC236}">
                <a16:creationId xmlns:a16="http://schemas.microsoft.com/office/drawing/2014/main" id="{B9D3271B-84E2-D029-6CB7-C7A71C026D7B}"/>
              </a:ext>
            </a:extLst>
          </p:cNvPr>
          <p:cNvSpPr/>
          <p:nvPr/>
        </p:nvSpPr>
        <p:spPr>
          <a:xfrm>
            <a:off x="7996764" y="3429000"/>
            <a:ext cx="1033682" cy="538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Apply</a:t>
            </a:r>
          </a:p>
          <a:p>
            <a:pPr algn="ctr"/>
            <a:r>
              <a:rPr lang="en-US" sz="1400" dirty="0"/>
              <a:t>Function</a:t>
            </a:r>
          </a:p>
        </p:txBody>
      </p:sp>
      <p:sp>
        <p:nvSpPr>
          <p:cNvPr id="61" name="Diamond 60">
            <a:extLst>
              <a:ext uri="{FF2B5EF4-FFF2-40B4-BE49-F238E27FC236}">
                <a16:creationId xmlns:a16="http://schemas.microsoft.com/office/drawing/2014/main" id="{C2E517ED-892C-3CE9-FEC2-508169CEF0DC}"/>
              </a:ext>
            </a:extLst>
          </p:cNvPr>
          <p:cNvSpPr/>
          <p:nvPr/>
        </p:nvSpPr>
        <p:spPr>
          <a:xfrm>
            <a:off x="9256244" y="3429000"/>
            <a:ext cx="538438" cy="53829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Arrow Connector 61">
            <a:extLst>
              <a:ext uri="{FF2B5EF4-FFF2-40B4-BE49-F238E27FC236}">
                <a16:creationId xmlns:a16="http://schemas.microsoft.com/office/drawing/2014/main" id="{7D24C29A-3309-4F83-B081-A655B1B8639D}"/>
              </a:ext>
            </a:extLst>
          </p:cNvPr>
          <p:cNvCxnSpPr>
            <a:cxnSpLocks/>
            <a:stCxn id="60" idx="3"/>
            <a:endCxn id="61" idx="1"/>
          </p:cNvCxnSpPr>
          <p:nvPr/>
        </p:nvCxnSpPr>
        <p:spPr>
          <a:xfrm>
            <a:off x="9030446" y="3698149"/>
            <a:ext cx="2257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C8D114C0-D033-2DE1-4B0D-E5238CDA969E}"/>
              </a:ext>
            </a:extLst>
          </p:cNvPr>
          <p:cNvCxnSpPr>
            <a:cxnSpLocks/>
            <a:stCxn id="61" idx="3"/>
            <a:endCxn id="57" idx="1"/>
          </p:cNvCxnSpPr>
          <p:nvPr/>
        </p:nvCxnSpPr>
        <p:spPr>
          <a:xfrm flipV="1">
            <a:off x="9794682" y="3698148"/>
            <a:ext cx="211886"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4C593E5-B2EE-0085-62F4-0AC8D9C733DD}"/>
              </a:ext>
            </a:extLst>
          </p:cNvPr>
          <p:cNvCxnSpPr>
            <a:cxnSpLocks/>
            <a:stCxn id="61" idx="2"/>
            <a:endCxn id="66" idx="1"/>
          </p:cNvCxnSpPr>
          <p:nvPr/>
        </p:nvCxnSpPr>
        <p:spPr>
          <a:xfrm rot="16200000" flipH="1">
            <a:off x="9363477" y="4129283"/>
            <a:ext cx="805077" cy="4811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F0CCCE3F-BC3B-3592-48CE-653C9DDD902E}"/>
              </a:ext>
            </a:extLst>
          </p:cNvPr>
          <p:cNvCxnSpPr>
            <a:cxnSpLocks/>
            <a:stCxn id="59" idx="3"/>
            <a:endCxn id="60" idx="1"/>
          </p:cNvCxnSpPr>
          <p:nvPr/>
        </p:nvCxnSpPr>
        <p:spPr>
          <a:xfrm flipV="1">
            <a:off x="7770966" y="3698149"/>
            <a:ext cx="22579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80DCCBC4-3E0C-D58B-7690-F6536FE74405}"/>
              </a:ext>
            </a:extLst>
          </p:cNvPr>
          <p:cNvSpPr/>
          <p:nvPr/>
        </p:nvSpPr>
        <p:spPr>
          <a:xfrm>
            <a:off x="10006568" y="4503227"/>
            <a:ext cx="1890159" cy="538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Maybe</a:t>
            </a:r>
          </a:p>
        </p:txBody>
      </p:sp>
      <p:sp>
        <p:nvSpPr>
          <p:cNvPr id="67" name="Rounded Rectangle 66">
            <a:extLst>
              <a:ext uri="{FF2B5EF4-FFF2-40B4-BE49-F238E27FC236}">
                <a16:creationId xmlns:a16="http://schemas.microsoft.com/office/drawing/2014/main" id="{B858402C-D8F7-2A3B-EE53-A4E1CBC80669}"/>
              </a:ext>
            </a:extLst>
          </p:cNvPr>
          <p:cNvSpPr/>
          <p:nvPr/>
        </p:nvSpPr>
        <p:spPr>
          <a:xfrm>
            <a:off x="10789558" y="4572286"/>
            <a:ext cx="906204" cy="415905"/>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Nothing</a:t>
            </a:r>
          </a:p>
        </p:txBody>
      </p:sp>
      <p:sp>
        <p:nvSpPr>
          <p:cNvPr id="68" name="Rounded Rectangle 67">
            <a:extLst>
              <a:ext uri="{FF2B5EF4-FFF2-40B4-BE49-F238E27FC236}">
                <a16:creationId xmlns:a16="http://schemas.microsoft.com/office/drawing/2014/main" id="{B44CF8C7-27E9-EC8C-9B5F-5B6EEB5D1405}"/>
              </a:ext>
            </a:extLst>
          </p:cNvPr>
          <p:cNvSpPr/>
          <p:nvPr/>
        </p:nvSpPr>
        <p:spPr>
          <a:xfrm>
            <a:off x="4935161" y="742741"/>
            <a:ext cx="965868"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Maybe</a:t>
            </a:r>
          </a:p>
        </p:txBody>
      </p:sp>
      <p:sp>
        <p:nvSpPr>
          <p:cNvPr id="69" name="Rounded Rectangle 68">
            <a:extLst>
              <a:ext uri="{FF2B5EF4-FFF2-40B4-BE49-F238E27FC236}">
                <a16:creationId xmlns:a16="http://schemas.microsoft.com/office/drawing/2014/main" id="{2D1FB6FD-15EC-B187-5200-1E8E0B896941}"/>
              </a:ext>
            </a:extLst>
          </p:cNvPr>
          <p:cNvSpPr/>
          <p:nvPr/>
        </p:nvSpPr>
        <p:spPr>
          <a:xfrm>
            <a:off x="4131584" y="1960267"/>
            <a:ext cx="1046412" cy="91440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Some</a:t>
            </a:r>
          </a:p>
        </p:txBody>
      </p:sp>
      <p:sp>
        <p:nvSpPr>
          <p:cNvPr id="70" name="Rounded Rectangle 69">
            <a:extLst>
              <a:ext uri="{FF2B5EF4-FFF2-40B4-BE49-F238E27FC236}">
                <a16:creationId xmlns:a16="http://schemas.microsoft.com/office/drawing/2014/main" id="{2671C7B9-5F80-D4A2-5C31-4B0EA8B59F6D}"/>
              </a:ext>
            </a:extLst>
          </p:cNvPr>
          <p:cNvSpPr/>
          <p:nvPr/>
        </p:nvSpPr>
        <p:spPr>
          <a:xfrm>
            <a:off x="5670657" y="1960267"/>
            <a:ext cx="1166964" cy="9144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Nothing</a:t>
            </a:r>
          </a:p>
        </p:txBody>
      </p:sp>
      <p:cxnSp>
        <p:nvCxnSpPr>
          <p:cNvPr id="71" name="Elbow Connector 70">
            <a:extLst>
              <a:ext uri="{FF2B5EF4-FFF2-40B4-BE49-F238E27FC236}">
                <a16:creationId xmlns:a16="http://schemas.microsoft.com/office/drawing/2014/main" id="{E56AB3C9-64B2-D415-00AD-2E617FEF5420}"/>
              </a:ext>
            </a:extLst>
          </p:cNvPr>
          <p:cNvCxnSpPr>
            <a:cxnSpLocks/>
            <a:stCxn id="69" idx="0"/>
            <a:endCxn id="68" idx="2"/>
          </p:cNvCxnSpPr>
          <p:nvPr/>
        </p:nvCxnSpPr>
        <p:spPr>
          <a:xfrm rot="5400000" flipH="1" flipV="1">
            <a:off x="4884879" y="1427052"/>
            <a:ext cx="303126" cy="7633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0904C9EA-6CCC-A839-BFBE-2FAD59542E9A}"/>
              </a:ext>
            </a:extLst>
          </p:cNvPr>
          <p:cNvCxnSpPr>
            <a:cxnSpLocks/>
            <a:stCxn id="70" idx="0"/>
            <a:endCxn id="68" idx="2"/>
          </p:cNvCxnSpPr>
          <p:nvPr/>
        </p:nvCxnSpPr>
        <p:spPr>
          <a:xfrm rot="16200000" flipV="1">
            <a:off x="5684554" y="1390682"/>
            <a:ext cx="303126" cy="8360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189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code&#10;&#10;Description automatically generated">
            <a:extLst>
              <a:ext uri="{FF2B5EF4-FFF2-40B4-BE49-F238E27FC236}">
                <a16:creationId xmlns:a16="http://schemas.microsoft.com/office/drawing/2014/main" id="{6055F621-E00F-6A0C-3FA1-37AC7A281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77" y="2349280"/>
            <a:ext cx="6165968" cy="3315795"/>
          </a:xfrm>
          <a:prstGeom prst="rect">
            <a:avLst/>
          </a:prstGeom>
        </p:spPr>
      </p:pic>
      <p:sp>
        <p:nvSpPr>
          <p:cNvPr id="2" name="Title 1">
            <a:extLst>
              <a:ext uri="{FF2B5EF4-FFF2-40B4-BE49-F238E27FC236}">
                <a16:creationId xmlns:a16="http://schemas.microsoft.com/office/drawing/2014/main" id="{AEEAB9B8-EBD1-551E-B11C-35C814FC10C1}"/>
              </a:ext>
            </a:extLst>
          </p:cNvPr>
          <p:cNvSpPr>
            <a:spLocks noGrp="1"/>
          </p:cNvSpPr>
          <p:nvPr>
            <p:ph type="title"/>
          </p:nvPr>
        </p:nvSpPr>
        <p:spPr>
          <a:xfrm>
            <a:off x="691077" y="725951"/>
            <a:ext cx="10496035" cy="1442463"/>
          </a:xfrm>
        </p:spPr>
        <p:txBody>
          <a:bodyPr>
            <a:normAutofit/>
          </a:bodyPr>
          <a:lstStyle/>
          <a:p>
            <a:r>
              <a:rPr lang="en-US" err="1"/>
              <a:t>PyMonad</a:t>
            </a:r>
            <a:r>
              <a:rPr lang="en-US"/>
              <a:t>: Monad (Either, Right or Left)</a:t>
            </a:r>
          </a:p>
        </p:txBody>
      </p:sp>
      <p:pic>
        <p:nvPicPr>
          <p:cNvPr id="6" name="Picture 5" descr="A diagram of how to use a box&#10;&#10;Description automatically generated">
            <a:extLst>
              <a:ext uri="{FF2B5EF4-FFF2-40B4-BE49-F238E27FC236}">
                <a16:creationId xmlns:a16="http://schemas.microsoft.com/office/drawing/2014/main" id="{E9A24451-7B87-81FB-DDDD-D36A4AACC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3" y="2349280"/>
            <a:ext cx="5084220" cy="3315795"/>
          </a:xfrm>
          <a:prstGeom prst="rect">
            <a:avLst/>
          </a:prstGeom>
        </p:spPr>
      </p:pic>
      <p:cxnSp>
        <p:nvCxnSpPr>
          <p:cNvPr id="7" name="Straight Arrow Connector 6">
            <a:extLst>
              <a:ext uri="{FF2B5EF4-FFF2-40B4-BE49-F238E27FC236}">
                <a16:creationId xmlns:a16="http://schemas.microsoft.com/office/drawing/2014/main" id="{B52C0C7C-CCA2-FC41-D71C-0076FFF2AD64}"/>
              </a:ext>
            </a:extLst>
          </p:cNvPr>
          <p:cNvCxnSpPr>
            <a:cxnSpLocks/>
          </p:cNvCxnSpPr>
          <p:nvPr/>
        </p:nvCxnSpPr>
        <p:spPr>
          <a:xfrm>
            <a:off x="6272213" y="3829051"/>
            <a:ext cx="1109918" cy="0"/>
          </a:xfrm>
          <a:prstGeom prst="straightConnector1">
            <a:avLst/>
          </a:prstGeom>
          <a:ln w="53975" cap="sq">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A1D737-8B09-A0E8-B29F-23D314B3C7FE}"/>
              </a:ext>
            </a:extLst>
          </p:cNvPr>
          <p:cNvCxnSpPr>
            <a:cxnSpLocks/>
          </p:cNvCxnSpPr>
          <p:nvPr/>
        </p:nvCxnSpPr>
        <p:spPr>
          <a:xfrm>
            <a:off x="6290344" y="5267326"/>
            <a:ext cx="1109918" cy="0"/>
          </a:xfrm>
          <a:prstGeom prst="straightConnector1">
            <a:avLst/>
          </a:prstGeom>
          <a:ln w="53975" cap="sq">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16AAC1-B43E-F855-0887-983E6B08938A}"/>
              </a:ext>
            </a:extLst>
          </p:cNvPr>
          <p:cNvSpPr/>
          <p:nvPr/>
        </p:nvSpPr>
        <p:spPr>
          <a:xfrm>
            <a:off x="1328738" y="3429000"/>
            <a:ext cx="5200650" cy="1000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Apply function</a:t>
            </a:r>
          </a:p>
        </p:txBody>
      </p:sp>
    </p:spTree>
    <p:extLst>
      <p:ext uri="{BB962C8B-B14F-4D97-AF65-F5344CB8AC3E}">
        <p14:creationId xmlns:p14="http://schemas.microsoft.com/office/powerpoint/2010/main" val="3827699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B38B-ACBC-BFBB-CAE6-BE6B25062639}"/>
              </a:ext>
            </a:extLst>
          </p:cNvPr>
          <p:cNvSpPr>
            <a:spLocks noGrp="1"/>
          </p:cNvSpPr>
          <p:nvPr>
            <p:ph type="title"/>
          </p:nvPr>
        </p:nvSpPr>
        <p:spPr>
          <a:xfrm>
            <a:off x="890338" y="640080"/>
            <a:ext cx="4074468" cy="3566160"/>
          </a:xfrm>
          <a:prstGeom prst="ellipse">
            <a:avLst/>
          </a:prstGeom>
        </p:spPr>
        <p:txBody>
          <a:bodyPr vert="horz" lIns="91440" tIns="45720" rIns="91440" bIns="45720" rtlCol="0" anchor="b">
            <a:normAutofit/>
          </a:bodyPr>
          <a:lstStyle/>
          <a:p>
            <a:r>
              <a:rPr lang="en-US" sz="5400">
                <a:latin typeface="Aharoni" panose="02010803020104030203" pitchFamily="2" charset="-79"/>
                <a:cs typeface="Aharoni" panose="02010803020104030203" pitchFamily="2" charset="-79"/>
              </a:rPr>
              <a:t>About Us</a:t>
            </a:r>
          </a:p>
        </p:txBody>
      </p:sp>
      <p:pic>
        <p:nvPicPr>
          <p:cNvPr id="42" name="Picture 41" descr="Wood human figure">
            <a:extLst>
              <a:ext uri="{FF2B5EF4-FFF2-40B4-BE49-F238E27FC236}">
                <a16:creationId xmlns:a16="http://schemas.microsoft.com/office/drawing/2014/main" id="{0193F619-14B7-7429-0D58-A8AB05E95FD5}"/>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38898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DE38-44EE-4460-3146-7A10E7A17412}"/>
              </a:ext>
            </a:extLst>
          </p:cNvPr>
          <p:cNvSpPr>
            <a:spLocks noGrp="1"/>
          </p:cNvSpPr>
          <p:nvPr>
            <p:ph type="title"/>
          </p:nvPr>
        </p:nvSpPr>
        <p:spPr>
          <a:xfrm>
            <a:off x="676791" y="0"/>
            <a:ext cx="11181834" cy="1442463"/>
          </a:xfrm>
        </p:spPr>
        <p:txBody>
          <a:bodyPr/>
          <a:lstStyle/>
          <a:p>
            <a:r>
              <a:rPr lang="en-US"/>
              <a:t>Monad and Railway Oriented Programming</a:t>
            </a:r>
          </a:p>
        </p:txBody>
      </p:sp>
      <p:pic>
        <p:nvPicPr>
          <p:cNvPr id="5" name="Picture 4" descr="A diagram of different types of tracks&#10;&#10;Description automatically generated">
            <a:extLst>
              <a:ext uri="{FF2B5EF4-FFF2-40B4-BE49-F238E27FC236}">
                <a16:creationId xmlns:a16="http://schemas.microsoft.com/office/drawing/2014/main" id="{2F839BF4-1CF0-CBD7-AF00-44F48B28C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494" y="2685373"/>
            <a:ext cx="9206595" cy="3503724"/>
          </a:xfrm>
          <a:prstGeom prst="rect">
            <a:avLst/>
          </a:prstGeom>
        </p:spPr>
      </p:pic>
      <p:sp>
        <p:nvSpPr>
          <p:cNvPr id="9" name="TextBox 8">
            <a:extLst>
              <a:ext uri="{FF2B5EF4-FFF2-40B4-BE49-F238E27FC236}">
                <a16:creationId xmlns:a16="http://schemas.microsoft.com/office/drawing/2014/main" id="{CAB907CA-F5C1-633D-C606-E53530569AEF}"/>
              </a:ext>
            </a:extLst>
          </p:cNvPr>
          <p:cNvSpPr txBox="1"/>
          <p:nvPr/>
        </p:nvSpPr>
        <p:spPr>
          <a:xfrm>
            <a:off x="676791" y="1774435"/>
            <a:ext cx="10874078" cy="646331"/>
          </a:xfrm>
          <a:prstGeom prst="rect">
            <a:avLst/>
          </a:prstGeom>
          <a:noFill/>
        </p:spPr>
        <p:txBody>
          <a:bodyPr wrap="square">
            <a:spAutoFit/>
          </a:bodyPr>
          <a:lstStyle/>
          <a:p>
            <a:r>
              <a:rPr lang="en-GB" b="0" i="0">
                <a:solidFill>
                  <a:srgbClr val="374151"/>
                </a:solidFill>
                <a:effectLst/>
                <a:latin typeface="Söhne"/>
              </a:rPr>
              <a:t>ROP can be seen as an application of monadic principles to error handling, where the track represents the flow of computation, and the monad helps manage the context of success or failure.</a:t>
            </a:r>
            <a:endParaRPr lang="en-US"/>
          </a:p>
        </p:txBody>
      </p:sp>
    </p:spTree>
    <p:extLst>
      <p:ext uri="{BB962C8B-B14F-4D97-AF65-F5344CB8AC3E}">
        <p14:creationId xmlns:p14="http://schemas.microsoft.com/office/powerpoint/2010/main" val="686443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2AC6F71E-B344-0033-7532-5459AB325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78" y="4144751"/>
            <a:ext cx="5810022" cy="1450239"/>
          </a:xfrm>
          <a:prstGeom prst="rect">
            <a:avLst/>
          </a:prstGeom>
        </p:spPr>
      </p:pic>
      <p:pic>
        <p:nvPicPr>
          <p:cNvPr id="6" name="Picture 5" descr="A computer code on a black background&#10;&#10;Description automatically generated">
            <a:extLst>
              <a:ext uri="{FF2B5EF4-FFF2-40B4-BE49-F238E27FC236}">
                <a16:creationId xmlns:a16="http://schemas.microsoft.com/office/drawing/2014/main" id="{5E23118F-8227-FD2A-7B81-502FAFE2C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78" y="2089527"/>
            <a:ext cx="5810022" cy="1592595"/>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988C48E8-3CA8-CAE9-B062-C46C5A3F8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231" y="2132159"/>
            <a:ext cx="5511475" cy="3449775"/>
          </a:xfrm>
          <a:prstGeom prst="rect">
            <a:avLst/>
          </a:prstGeom>
        </p:spPr>
      </p:pic>
      <p:pic>
        <p:nvPicPr>
          <p:cNvPr id="10" name="Picture 9" descr="A diagram of a train track&#10;&#10;Description automatically generated">
            <a:extLst>
              <a:ext uri="{FF2B5EF4-FFF2-40B4-BE49-F238E27FC236}">
                <a16:creationId xmlns:a16="http://schemas.microsoft.com/office/drawing/2014/main" id="{BE324D9E-22DC-E33D-49C9-B2C8037D8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6955" y="249807"/>
            <a:ext cx="7772400" cy="1377091"/>
          </a:xfrm>
          <a:prstGeom prst="rect">
            <a:avLst/>
          </a:prstGeom>
        </p:spPr>
      </p:pic>
      <p:cxnSp>
        <p:nvCxnSpPr>
          <p:cNvPr id="12" name="Straight Arrow Connector 11">
            <a:extLst>
              <a:ext uri="{FF2B5EF4-FFF2-40B4-BE49-F238E27FC236}">
                <a16:creationId xmlns:a16="http://schemas.microsoft.com/office/drawing/2014/main" id="{6066FE7C-A19E-67A7-2A06-BEAEAC84902F}"/>
              </a:ext>
            </a:extLst>
          </p:cNvPr>
          <p:cNvCxnSpPr>
            <a:cxnSpLocks/>
          </p:cNvCxnSpPr>
          <p:nvPr/>
        </p:nvCxnSpPr>
        <p:spPr>
          <a:xfrm flipV="1">
            <a:off x="5233381" y="3520966"/>
            <a:ext cx="1619364" cy="1081414"/>
          </a:xfrm>
          <a:prstGeom prst="straightConnector1">
            <a:avLst/>
          </a:prstGeom>
          <a:ln w="3175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CBD69427-C2AA-986F-CABD-A297C4B3286F}"/>
              </a:ext>
            </a:extLst>
          </p:cNvPr>
          <p:cNvCxnSpPr>
            <a:cxnSpLocks/>
          </p:cNvCxnSpPr>
          <p:nvPr/>
        </p:nvCxnSpPr>
        <p:spPr>
          <a:xfrm>
            <a:off x="5152022" y="2468779"/>
            <a:ext cx="1700723" cy="537180"/>
          </a:xfrm>
          <a:prstGeom prst="straightConnector1">
            <a:avLst/>
          </a:prstGeom>
          <a:ln w="31750">
            <a:tailEnd type="triangle"/>
          </a:ln>
        </p:spPr>
        <p:style>
          <a:lnRef idx="1">
            <a:schemeClr val="accent3"/>
          </a:lnRef>
          <a:fillRef idx="0">
            <a:schemeClr val="accent3"/>
          </a:fillRef>
          <a:effectRef idx="0">
            <a:schemeClr val="accent3"/>
          </a:effectRef>
          <a:fontRef idx="minor">
            <a:schemeClr val="tx1"/>
          </a:fontRef>
        </p:style>
      </p:cxnSp>
      <p:cxnSp>
        <p:nvCxnSpPr>
          <p:cNvPr id="5" name="Elbow Connector 4">
            <a:extLst>
              <a:ext uri="{FF2B5EF4-FFF2-40B4-BE49-F238E27FC236}">
                <a16:creationId xmlns:a16="http://schemas.microsoft.com/office/drawing/2014/main" id="{A7FD8C80-BC2D-3945-BDAE-B49A54C11803}"/>
              </a:ext>
            </a:extLst>
          </p:cNvPr>
          <p:cNvCxnSpPr>
            <a:cxnSpLocks/>
          </p:cNvCxnSpPr>
          <p:nvPr/>
        </p:nvCxnSpPr>
        <p:spPr>
          <a:xfrm rot="5400000">
            <a:off x="7311627" y="2402148"/>
            <a:ext cx="3664028" cy="736437"/>
          </a:xfrm>
          <a:prstGeom prst="bentConnector3">
            <a:avLst>
              <a:gd name="adj1" fmla="val 86717"/>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643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FB37A-0404-0676-C9B7-F4D0EF283DB7}"/>
            </a:ext>
          </a:extLst>
        </p:cNvPr>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758C5C42-A613-2032-E20B-9954AD95F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78" y="4144751"/>
            <a:ext cx="5810022" cy="1450239"/>
          </a:xfrm>
          <a:prstGeom prst="rect">
            <a:avLst/>
          </a:prstGeom>
        </p:spPr>
      </p:pic>
      <p:pic>
        <p:nvPicPr>
          <p:cNvPr id="6" name="Picture 5" descr="A computer code on a black background&#10;&#10;Description automatically generated">
            <a:extLst>
              <a:ext uri="{FF2B5EF4-FFF2-40B4-BE49-F238E27FC236}">
                <a16:creationId xmlns:a16="http://schemas.microsoft.com/office/drawing/2014/main" id="{29588FED-E139-E141-545E-38B82A3B1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78" y="2089527"/>
            <a:ext cx="5810022" cy="1592595"/>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C1DC3EF0-8BA3-6395-289E-07DB727F4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231" y="2132159"/>
            <a:ext cx="5511475" cy="3449775"/>
          </a:xfrm>
          <a:prstGeom prst="rect">
            <a:avLst/>
          </a:prstGeom>
        </p:spPr>
      </p:pic>
      <p:pic>
        <p:nvPicPr>
          <p:cNvPr id="10" name="Picture 9" descr="A diagram of a train track&#10;&#10;Description automatically generated">
            <a:extLst>
              <a:ext uri="{FF2B5EF4-FFF2-40B4-BE49-F238E27FC236}">
                <a16:creationId xmlns:a16="http://schemas.microsoft.com/office/drawing/2014/main" id="{D8C6147B-8FC7-E348-E7C5-6F75A832E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6955" y="249807"/>
            <a:ext cx="7772400" cy="1377091"/>
          </a:xfrm>
          <a:prstGeom prst="rect">
            <a:avLst/>
          </a:prstGeom>
        </p:spPr>
      </p:pic>
      <p:cxnSp>
        <p:nvCxnSpPr>
          <p:cNvPr id="12" name="Straight Arrow Connector 11">
            <a:extLst>
              <a:ext uri="{FF2B5EF4-FFF2-40B4-BE49-F238E27FC236}">
                <a16:creationId xmlns:a16="http://schemas.microsoft.com/office/drawing/2014/main" id="{9FC8229A-9666-5CCB-5C17-3F4CA882F535}"/>
              </a:ext>
            </a:extLst>
          </p:cNvPr>
          <p:cNvCxnSpPr>
            <a:cxnSpLocks/>
          </p:cNvCxnSpPr>
          <p:nvPr/>
        </p:nvCxnSpPr>
        <p:spPr>
          <a:xfrm flipV="1">
            <a:off x="5233381" y="3520966"/>
            <a:ext cx="1619364" cy="1081414"/>
          </a:xfrm>
          <a:prstGeom prst="straightConnector1">
            <a:avLst/>
          </a:prstGeom>
          <a:ln w="3175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A27BAE95-4642-9C2B-F280-6A1423D553A9}"/>
              </a:ext>
            </a:extLst>
          </p:cNvPr>
          <p:cNvCxnSpPr>
            <a:cxnSpLocks/>
          </p:cNvCxnSpPr>
          <p:nvPr/>
        </p:nvCxnSpPr>
        <p:spPr>
          <a:xfrm>
            <a:off x="5152022" y="2468779"/>
            <a:ext cx="1700723" cy="537180"/>
          </a:xfrm>
          <a:prstGeom prst="straightConnector1">
            <a:avLst/>
          </a:prstGeom>
          <a:ln w="31750">
            <a:tailEnd type="triangle"/>
          </a:ln>
        </p:spPr>
        <p:style>
          <a:lnRef idx="1">
            <a:schemeClr val="accent3"/>
          </a:lnRef>
          <a:fillRef idx="0">
            <a:schemeClr val="accent3"/>
          </a:fillRef>
          <a:effectRef idx="0">
            <a:schemeClr val="accent3"/>
          </a:effectRef>
          <a:fontRef idx="minor">
            <a:schemeClr val="tx1"/>
          </a:fontRef>
        </p:style>
      </p:cxnSp>
      <p:cxnSp>
        <p:nvCxnSpPr>
          <p:cNvPr id="5" name="Elbow Connector 4">
            <a:extLst>
              <a:ext uri="{FF2B5EF4-FFF2-40B4-BE49-F238E27FC236}">
                <a16:creationId xmlns:a16="http://schemas.microsoft.com/office/drawing/2014/main" id="{CC059944-CD2B-CAEA-B9E7-A1B6B379C35E}"/>
              </a:ext>
            </a:extLst>
          </p:cNvPr>
          <p:cNvCxnSpPr>
            <a:cxnSpLocks/>
          </p:cNvCxnSpPr>
          <p:nvPr/>
        </p:nvCxnSpPr>
        <p:spPr>
          <a:xfrm rot="5400000">
            <a:off x="7311627" y="2402148"/>
            <a:ext cx="3664028" cy="736437"/>
          </a:xfrm>
          <a:prstGeom prst="bentConnector3">
            <a:avLst>
              <a:gd name="adj1" fmla="val 86717"/>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156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a:solidFill>
                <a:schemeClr val="tx1"/>
              </a:solidFill>
            </a:endParaRPr>
          </a:p>
        </p:txBody>
      </p:sp>
      <p:pic>
        <p:nvPicPr>
          <p:cNvPr id="5" name="Picture 4">
            <a:extLst>
              <a:ext uri="{FF2B5EF4-FFF2-40B4-BE49-F238E27FC236}">
                <a16:creationId xmlns:a16="http://schemas.microsoft.com/office/drawing/2014/main" id="{C815DECD-544C-E8A5-2D59-1AFF2351A1B2}"/>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89"/>
          </a:xfrm>
          <a:prstGeom prst="rect">
            <a:avLst/>
          </a:prstGeom>
        </p:spPr>
      </p:pic>
      <p:grpSp>
        <p:nvGrpSpPr>
          <p:cNvPr id="48" name="Group 47">
            <a:extLst>
              <a:ext uri="{FF2B5EF4-FFF2-40B4-BE49-F238E27FC236}">
                <a16:creationId xmlns:a16="http://schemas.microsoft.com/office/drawing/2014/main" id="{9CB1D807-3EEB-4C2C-BB0A-D0BCEEDCBC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5C28C9B-DBC0-4EB7-A827-052BFBE1B1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7ED832-2CB5-4903-AC0A-917BD1C6CA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62CC8E-7F3F-490C-B711-69EAAEEC20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7ECAE7-621B-4776-A70D-A25F86B5E5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6AAC47E-A792-46F4-BA41-90DF751893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22B429-CFBD-4091-8CEE-D13ED8B602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7A04DD-49BE-46D3-8731-28E84FDD2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4E739F-30C5-413C-8EA4-BB4602ACED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60A7E3-7FD4-49D0-88BB-15C672FAB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FB9D80-E16D-4A95-95BE-31119BB238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4C58E3-C8A6-49D3-94C9-28F408E97F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CAC868-251E-499D-A316-BFA7329C32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01B171-FFB9-4898-BB1E-334C8DA0A4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735B4-C0CE-4CB1-A48B-C7E974A5C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22174B-88E5-4346-948C-2391DB09BF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C56031D-17F0-479E-9D78-8115EB573E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2D0CED-FF1F-4D83-9237-ECF071AB9E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F2A4D0-BC09-4DCD-A564-189A2D30FE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8027A7-8F7C-44A0-9A47-8A5846ED44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173202-49F5-4B6E-A664-B4C32ACBD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A147072-2464-4C26-99A8-C7FDEA106A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BAA553-3A27-4C3F-AC1B-F6561CE2E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05AF6F-A2AD-49B2-B02E-885B879270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655913-7D6A-4A3D-8C2D-368E99797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0CFE6D-B050-4976-A6BD-498AA80C8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374AD34-1FCB-4B49-A712-09F13BA61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F380CB8-A177-49F3-965A-A2474C3AF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AF4CF7-EA4A-46F0-A2E2-0480EF8EB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1846A5-9A0F-4001-A48C-B45FA712B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338526-56C1-4F69-A9BB-2E2D52C635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4D8ACE6-0B21-4216-B1B9-0ED0D7AC88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Flowchart: Document 44">
            <a:extLst>
              <a:ext uri="{FF2B5EF4-FFF2-40B4-BE49-F238E27FC236}">
                <a16:creationId xmlns:a16="http://schemas.microsoft.com/office/drawing/2014/main" id="{1C8FF592-DEC3-42D7-B2CD-5797E102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38805" y="304807"/>
            <a:ext cx="6858000" cy="6248391"/>
          </a:xfrm>
          <a:prstGeom prst="flowChartDocumen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B4759208-7D05-2549-73C8-B70A31816A92}"/>
              </a:ext>
            </a:extLst>
          </p:cNvPr>
          <p:cNvSpPr>
            <a:spLocks noGrp="1"/>
          </p:cNvSpPr>
          <p:nvPr>
            <p:ph type="ctrTitle"/>
          </p:nvPr>
        </p:nvSpPr>
        <p:spPr>
          <a:xfrm>
            <a:off x="7017683" y="574479"/>
            <a:ext cx="4783048" cy="737924"/>
          </a:xfrm>
        </p:spPr>
        <p:txBody>
          <a:bodyPr>
            <a:normAutofit fontScale="90000"/>
          </a:bodyPr>
          <a:lstStyle/>
          <a:p>
            <a:pPr algn="r"/>
            <a:r>
              <a:rPr lang="en-US"/>
              <a:t>Credit</a:t>
            </a:r>
          </a:p>
        </p:txBody>
      </p:sp>
      <p:sp>
        <p:nvSpPr>
          <p:cNvPr id="3" name="Subtitle 2">
            <a:extLst>
              <a:ext uri="{FF2B5EF4-FFF2-40B4-BE49-F238E27FC236}">
                <a16:creationId xmlns:a16="http://schemas.microsoft.com/office/drawing/2014/main" id="{9AE8158E-47E7-2F40-DF4D-BAB3F31FC6BE}"/>
              </a:ext>
            </a:extLst>
          </p:cNvPr>
          <p:cNvSpPr>
            <a:spLocks noGrp="1"/>
          </p:cNvSpPr>
          <p:nvPr>
            <p:ph type="subTitle" idx="1"/>
          </p:nvPr>
        </p:nvSpPr>
        <p:spPr>
          <a:xfrm>
            <a:off x="5943590" y="1486321"/>
            <a:ext cx="5925835" cy="2061309"/>
          </a:xfrm>
        </p:spPr>
        <p:txBody>
          <a:bodyPr vert="horz" lIns="91440" tIns="45720" rIns="91440" bIns="45720" rtlCol="0">
            <a:normAutofit/>
          </a:bodyPr>
          <a:lstStyle/>
          <a:p>
            <a:pPr algn="r"/>
            <a:r>
              <a:rPr lang="en-US"/>
              <a:t>"Mathematics for working programmers" by </a:t>
            </a:r>
            <a:r>
              <a:rPr lang="en-US" err="1"/>
              <a:t>Rawitat</a:t>
            </a:r>
            <a:r>
              <a:rPr lang="en-US"/>
              <a:t> </a:t>
            </a:r>
            <a:r>
              <a:rPr lang="en-US" err="1"/>
              <a:t>Pulam</a:t>
            </a:r>
            <a:endParaRPr lang="en-US"/>
          </a:p>
        </p:txBody>
      </p:sp>
    </p:spTree>
    <p:extLst>
      <p:ext uri="{BB962C8B-B14F-4D97-AF65-F5344CB8AC3E}">
        <p14:creationId xmlns:p14="http://schemas.microsoft.com/office/powerpoint/2010/main" val="303655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with text&#10;&#10;Description automatically generated">
            <a:extLst>
              <a:ext uri="{FF2B5EF4-FFF2-40B4-BE49-F238E27FC236}">
                <a16:creationId xmlns:a16="http://schemas.microsoft.com/office/drawing/2014/main" id="{AAB3D582-8095-6E59-2450-36F6760B8CE9}"/>
              </a:ext>
            </a:extLst>
          </p:cNvPr>
          <p:cNvPicPr>
            <a:picLocks noChangeAspect="1"/>
          </p:cNvPicPr>
          <p:nvPr/>
        </p:nvPicPr>
        <p:blipFill rotWithShape="1">
          <a:blip r:embed="rId2"/>
          <a:srcRect t="23992" b="2353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 name="Content Placeholder 2">
            <a:extLst>
              <a:ext uri="{FF2B5EF4-FFF2-40B4-BE49-F238E27FC236}">
                <a16:creationId xmlns:a16="http://schemas.microsoft.com/office/drawing/2014/main" id="{2EBDA6F5-4ED6-7261-B343-61321C41845C}"/>
              </a:ext>
            </a:extLst>
          </p:cNvPr>
          <p:cNvSpPr>
            <a:spLocks noGrp="1"/>
          </p:cNvSpPr>
          <p:nvPr>
            <p:ph idx="1"/>
          </p:nvPr>
        </p:nvSpPr>
        <p:spPr>
          <a:xfrm>
            <a:off x="4585021" y="5008603"/>
            <a:ext cx="6897626" cy="1399223"/>
          </a:xfrm>
        </p:spPr>
        <p:txBody>
          <a:bodyPr vert="horz" lIns="91440" tIns="45720" rIns="91440" bIns="45720" rtlCol="0" anchor="ctr">
            <a:normAutofit fontScale="85000" lnSpcReduction="10000"/>
          </a:bodyPr>
          <a:lstStyle/>
          <a:p>
            <a:pPr marL="0" indent="0">
              <a:buNone/>
            </a:pPr>
            <a:r>
              <a:rPr lang="en-US" sz="2200" b="0" i="0">
                <a:effectLst/>
              </a:rPr>
              <a:t>A vibrant community of </a:t>
            </a:r>
            <a:r>
              <a:rPr lang="en-US" sz="2200" b="1" i="0">
                <a:effectLst/>
              </a:rPr>
              <a:t>470</a:t>
            </a:r>
            <a:r>
              <a:rPr lang="en-US" sz="2200" b="0" i="0">
                <a:effectLst/>
              </a:rPr>
              <a:t> individuals united by the belief that software development should be a joyful endeavor. We advocate for deliberate practice as a means to enhance our skills and bring the spirit of joy to the world of coding.</a:t>
            </a:r>
          </a:p>
        </p:txBody>
      </p:sp>
    </p:spTree>
    <p:extLst>
      <p:ext uri="{BB962C8B-B14F-4D97-AF65-F5344CB8AC3E}">
        <p14:creationId xmlns:p14="http://schemas.microsoft.com/office/powerpoint/2010/main" val="452013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729C408B-FF20-51AD-88A8-8A7D961B928B}"/>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fontScale="90000"/>
          </a:bodyPr>
          <a:lstStyle/>
          <a:p>
            <a:pPr algn="ctr"/>
            <a:r>
              <a:rPr lang="en-US" sz="3000">
                <a:solidFill>
                  <a:schemeClr val="bg1"/>
                </a:solidFill>
              </a:rPr>
              <a:t>Single Department with </a:t>
            </a:r>
            <a:r>
              <a:rPr lang="en-US" sz="3000" kern="1200">
                <a:solidFill>
                  <a:schemeClr val="bg1"/>
                </a:solidFill>
                <a:latin typeface="+mj-lt"/>
                <a:ea typeface="+mj-ea"/>
                <a:cs typeface="+mj-cs"/>
              </a:rPr>
              <a:t>Team Based Organization</a:t>
            </a:r>
          </a:p>
        </p:txBody>
      </p:sp>
      <p:sp>
        <p:nvSpPr>
          <p:cNvPr id="4" name="Rounded Rectangle 3">
            <a:extLst>
              <a:ext uri="{FF2B5EF4-FFF2-40B4-BE49-F238E27FC236}">
                <a16:creationId xmlns:a16="http://schemas.microsoft.com/office/drawing/2014/main" id="{C644031B-2A96-6967-C838-9D3EA6EBB1B7}"/>
              </a:ext>
            </a:extLst>
          </p:cNvPr>
          <p:cNvSpPr/>
          <p:nvPr/>
        </p:nvSpPr>
        <p:spPr>
          <a:xfrm>
            <a:off x="1272970" y="5405775"/>
            <a:ext cx="9649319" cy="663653"/>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defTabSz="929265">
              <a:spcAft>
                <a:spcPts val="635"/>
              </a:spcAft>
            </a:pPr>
            <a:r>
              <a:rPr lang="en-TH" sz="1482" kern="1200">
                <a:solidFill>
                  <a:schemeClr val="lt1"/>
                </a:solidFill>
                <a:latin typeface="+mn-lt"/>
                <a:ea typeface="+mn-ea"/>
                <a:cs typeface="+mn-cs"/>
              </a:rPr>
              <a:t>ODDS (Platform)</a:t>
            </a:r>
            <a:r>
              <a:rPr lang="en-US" sz="1482" kern="1200">
                <a:solidFill>
                  <a:schemeClr val="lt1"/>
                </a:solidFill>
                <a:latin typeface="+mn-lt"/>
                <a:ea typeface="+mn-ea"/>
                <a:cs typeface="+mn-cs"/>
              </a:rPr>
              <a:t> – Team Based Organization</a:t>
            </a:r>
            <a:endParaRPr lang="en-TH" sz="1400"/>
          </a:p>
        </p:txBody>
      </p:sp>
      <p:sp>
        <p:nvSpPr>
          <p:cNvPr id="5" name="Rounded Rectangle 4">
            <a:extLst>
              <a:ext uri="{FF2B5EF4-FFF2-40B4-BE49-F238E27FC236}">
                <a16:creationId xmlns:a16="http://schemas.microsoft.com/office/drawing/2014/main" id="{19E00D64-BD60-F3C9-CD0E-443279C62709}"/>
              </a:ext>
            </a:extLst>
          </p:cNvPr>
          <p:cNvSpPr/>
          <p:nvPr/>
        </p:nvSpPr>
        <p:spPr>
          <a:xfrm>
            <a:off x="1273426" y="4689112"/>
            <a:ext cx="2041022" cy="663653"/>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29265">
              <a:spcAft>
                <a:spcPts val="635"/>
              </a:spcAft>
            </a:pPr>
            <a:r>
              <a:rPr lang="en-TH" sz="1482" kern="1200">
                <a:solidFill>
                  <a:schemeClr val="lt1"/>
                </a:solidFill>
                <a:latin typeface="+mn-lt"/>
                <a:ea typeface="+mn-ea"/>
                <a:cs typeface="+mn-cs"/>
              </a:rPr>
              <a:t>AREA 1</a:t>
            </a:r>
            <a:endParaRPr lang="en-TH" sz="1400"/>
          </a:p>
        </p:txBody>
      </p:sp>
      <p:sp>
        <p:nvSpPr>
          <p:cNvPr id="6" name="Rounded Rectangle 5">
            <a:extLst>
              <a:ext uri="{FF2B5EF4-FFF2-40B4-BE49-F238E27FC236}">
                <a16:creationId xmlns:a16="http://schemas.microsoft.com/office/drawing/2014/main" id="{44E61415-F0DC-A0CC-D1AE-C6FDEBA03117}"/>
              </a:ext>
            </a:extLst>
          </p:cNvPr>
          <p:cNvSpPr/>
          <p:nvPr/>
        </p:nvSpPr>
        <p:spPr>
          <a:xfrm>
            <a:off x="9696618" y="4699105"/>
            <a:ext cx="1184199" cy="663653"/>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29265">
              <a:spcAft>
                <a:spcPts val="635"/>
              </a:spcAft>
            </a:pPr>
            <a:r>
              <a:rPr lang="en-TH" sz="1482" kern="1200">
                <a:solidFill>
                  <a:schemeClr val="lt1"/>
                </a:solidFill>
                <a:latin typeface="+mn-lt"/>
                <a:ea typeface="+mn-ea"/>
                <a:cs typeface="+mn-cs"/>
              </a:rPr>
              <a:t>AREA 13</a:t>
            </a:r>
            <a:endParaRPr lang="en-TH" sz="1400"/>
          </a:p>
        </p:txBody>
      </p:sp>
      <p:sp>
        <p:nvSpPr>
          <p:cNvPr id="7" name="Rounded Rectangle 6">
            <a:extLst>
              <a:ext uri="{FF2B5EF4-FFF2-40B4-BE49-F238E27FC236}">
                <a16:creationId xmlns:a16="http://schemas.microsoft.com/office/drawing/2014/main" id="{A085C4F8-3858-B379-17B2-057DD2BE74D6}"/>
              </a:ext>
            </a:extLst>
          </p:cNvPr>
          <p:cNvSpPr/>
          <p:nvPr/>
        </p:nvSpPr>
        <p:spPr>
          <a:xfrm>
            <a:off x="3518485" y="4699107"/>
            <a:ext cx="2528115" cy="663653"/>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29265">
              <a:spcAft>
                <a:spcPts val="635"/>
              </a:spcAft>
            </a:pPr>
            <a:r>
              <a:rPr lang="en-TH" sz="1482" kern="1200">
                <a:solidFill>
                  <a:schemeClr val="lt1"/>
                </a:solidFill>
                <a:latin typeface="+mn-lt"/>
                <a:ea typeface="+mn-ea"/>
                <a:cs typeface="+mn-cs"/>
              </a:rPr>
              <a:t>AREA 2</a:t>
            </a:r>
            <a:endParaRPr lang="en-TH" sz="1400"/>
          </a:p>
        </p:txBody>
      </p:sp>
      <p:sp>
        <p:nvSpPr>
          <p:cNvPr id="8" name="Rounded Rectangle 7">
            <a:extLst>
              <a:ext uri="{FF2B5EF4-FFF2-40B4-BE49-F238E27FC236}">
                <a16:creationId xmlns:a16="http://schemas.microsoft.com/office/drawing/2014/main" id="{F0EC8AC6-7E29-5E45-766A-E32976D2AAE6}"/>
              </a:ext>
            </a:extLst>
          </p:cNvPr>
          <p:cNvSpPr/>
          <p:nvPr/>
        </p:nvSpPr>
        <p:spPr>
          <a:xfrm>
            <a:off x="1272970" y="3939245"/>
            <a:ext cx="975682" cy="66365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TEAM1</a:t>
            </a:r>
            <a:endParaRPr lang="en-TH" sz="1400">
              <a:solidFill>
                <a:schemeClr val="tx1"/>
              </a:solidFill>
            </a:endParaRPr>
          </a:p>
        </p:txBody>
      </p:sp>
      <p:sp>
        <p:nvSpPr>
          <p:cNvPr id="9" name="Rounded Rectangle 8">
            <a:extLst>
              <a:ext uri="{FF2B5EF4-FFF2-40B4-BE49-F238E27FC236}">
                <a16:creationId xmlns:a16="http://schemas.microsoft.com/office/drawing/2014/main" id="{0E234505-968B-0899-6822-98F13592FB9D}"/>
              </a:ext>
            </a:extLst>
          </p:cNvPr>
          <p:cNvSpPr/>
          <p:nvPr/>
        </p:nvSpPr>
        <p:spPr>
          <a:xfrm>
            <a:off x="8152730" y="4699106"/>
            <a:ext cx="436829" cy="663653"/>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29265">
              <a:spcAft>
                <a:spcPts val="635"/>
              </a:spcAft>
            </a:pPr>
            <a:r>
              <a:rPr lang="en-TH" sz="1482" kern="1200">
                <a:solidFill>
                  <a:schemeClr val="lt1"/>
                </a:solidFill>
                <a:latin typeface="+mn-lt"/>
                <a:ea typeface="+mn-ea"/>
                <a:cs typeface="+mn-cs"/>
              </a:rPr>
              <a:t>.</a:t>
            </a:r>
            <a:endParaRPr lang="en-TH" sz="1400"/>
          </a:p>
        </p:txBody>
      </p:sp>
      <p:sp>
        <p:nvSpPr>
          <p:cNvPr id="10" name="Rounded Rectangle 9">
            <a:extLst>
              <a:ext uri="{FF2B5EF4-FFF2-40B4-BE49-F238E27FC236}">
                <a16:creationId xmlns:a16="http://schemas.microsoft.com/office/drawing/2014/main" id="{5B930F23-3B3A-D3A3-8768-751792025D39}"/>
              </a:ext>
            </a:extLst>
          </p:cNvPr>
          <p:cNvSpPr/>
          <p:nvPr/>
        </p:nvSpPr>
        <p:spPr>
          <a:xfrm>
            <a:off x="8644534" y="4699106"/>
            <a:ext cx="436829" cy="663653"/>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29265">
              <a:spcAft>
                <a:spcPts val="635"/>
              </a:spcAft>
            </a:pPr>
            <a:r>
              <a:rPr lang="en-TH" sz="1482" kern="1200">
                <a:solidFill>
                  <a:schemeClr val="lt1"/>
                </a:solidFill>
                <a:latin typeface="+mn-lt"/>
                <a:ea typeface="+mn-ea"/>
                <a:cs typeface="+mn-cs"/>
              </a:rPr>
              <a:t>.</a:t>
            </a:r>
            <a:endParaRPr lang="en-TH" sz="1400"/>
          </a:p>
        </p:txBody>
      </p:sp>
      <p:sp>
        <p:nvSpPr>
          <p:cNvPr id="11" name="Rounded Rectangle 10">
            <a:extLst>
              <a:ext uri="{FF2B5EF4-FFF2-40B4-BE49-F238E27FC236}">
                <a16:creationId xmlns:a16="http://schemas.microsoft.com/office/drawing/2014/main" id="{96C42D3B-3F9E-FA4D-A757-DC1CE77A69EF}"/>
              </a:ext>
            </a:extLst>
          </p:cNvPr>
          <p:cNvSpPr/>
          <p:nvPr/>
        </p:nvSpPr>
        <p:spPr>
          <a:xfrm>
            <a:off x="9136337" y="4683850"/>
            <a:ext cx="436829" cy="663653"/>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29265">
              <a:spcAft>
                <a:spcPts val="635"/>
              </a:spcAft>
            </a:pPr>
            <a:r>
              <a:rPr lang="en-TH" sz="1482" kern="1200">
                <a:solidFill>
                  <a:schemeClr val="lt1"/>
                </a:solidFill>
                <a:latin typeface="+mn-lt"/>
                <a:ea typeface="+mn-ea"/>
                <a:cs typeface="+mn-cs"/>
              </a:rPr>
              <a:t>.</a:t>
            </a:r>
            <a:endParaRPr lang="en-TH" sz="1400"/>
          </a:p>
        </p:txBody>
      </p:sp>
      <p:sp>
        <p:nvSpPr>
          <p:cNvPr id="12" name="Rounded Rectangle 11">
            <a:extLst>
              <a:ext uri="{FF2B5EF4-FFF2-40B4-BE49-F238E27FC236}">
                <a16:creationId xmlns:a16="http://schemas.microsoft.com/office/drawing/2014/main" id="{D693E94B-E257-8DCA-AD98-7E996BD54AA8}"/>
              </a:ext>
            </a:extLst>
          </p:cNvPr>
          <p:cNvSpPr/>
          <p:nvPr/>
        </p:nvSpPr>
        <p:spPr>
          <a:xfrm>
            <a:off x="2296775" y="3936474"/>
            <a:ext cx="1017673" cy="66365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TEAM2</a:t>
            </a:r>
            <a:endParaRPr lang="en-TH" sz="1400">
              <a:solidFill>
                <a:schemeClr val="tx1"/>
              </a:solidFill>
            </a:endParaRPr>
          </a:p>
        </p:txBody>
      </p:sp>
      <p:sp>
        <p:nvSpPr>
          <p:cNvPr id="13" name="Rounded Rectangle 12">
            <a:extLst>
              <a:ext uri="{FF2B5EF4-FFF2-40B4-BE49-F238E27FC236}">
                <a16:creationId xmlns:a16="http://schemas.microsoft.com/office/drawing/2014/main" id="{E6E561EA-77CE-7236-196A-B6EEBD0DE0D5}"/>
              </a:ext>
            </a:extLst>
          </p:cNvPr>
          <p:cNvSpPr/>
          <p:nvPr/>
        </p:nvSpPr>
        <p:spPr>
          <a:xfrm>
            <a:off x="3546717" y="3939245"/>
            <a:ext cx="942005" cy="66365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TEAM3</a:t>
            </a:r>
            <a:endParaRPr lang="en-TH" sz="1400">
              <a:solidFill>
                <a:schemeClr val="tx1"/>
              </a:solidFill>
            </a:endParaRPr>
          </a:p>
        </p:txBody>
      </p:sp>
      <p:sp>
        <p:nvSpPr>
          <p:cNvPr id="14" name="Rounded Rectangle 13">
            <a:extLst>
              <a:ext uri="{FF2B5EF4-FFF2-40B4-BE49-F238E27FC236}">
                <a16:creationId xmlns:a16="http://schemas.microsoft.com/office/drawing/2014/main" id="{173C448A-8AAE-E558-B183-38693C1EEC6E}"/>
              </a:ext>
            </a:extLst>
          </p:cNvPr>
          <p:cNvSpPr/>
          <p:nvPr/>
        </p:nvSpPr>
        <p:spPr>
          <a:xfrm>
            <a:off x="5104596" y="3936474"/>
            <a:ext cx="942005" cy="65411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a:t>
            </a:r>
            <a:endParaRPr lang="en-TH" sz="1400">
              <a:solidFill>
                <a:schemeClr val="tx1"/>
              </a:solidFill>
            </a:endParaRPr>
          </a:p>
        </p:txBody>
      </p:sp>
      <p:sp>
        <p:nvSpPr>
          <p:cNvPr id="15" name="Rounded Rectangle 14">
            <a:extLst>
              <a:ext uri="{FF2B5EF4-FFF2-40B4-BE49-F238E27FC236}">
                <a16:creationId xmlns:a16="http://schemas.microsoft.com/office/drawing/2014/main" id="{E24E5FBA-633D-E577-F69D-6E503F25C80F}"/>
              </a:ext>
            </a:extLst>
          </p:cNvPr>
          <p:cNvSpPr/>
          <p:nvPr/>
        </p:nvSpPr>
        <p:spPr>
          <a:xfrm>
            <a:off x="6112150" y="3926939"/>
            <a:ext cx="942005" cy="66365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TEAM45</a:t>
            </a:r>
            <a:endParaRPr lang="en-TH" sz="1400">
              <a:solidFill>
                <a:schemeClr val="tx1"/>
              </a:solidFill>
            </a:endParaRPr>
          </a:p>
        </p:txBody>
      </p:sp>
      <p:sp>
        <p:nvSpPr>
          <p:cNvPr id="16" name="Rounded Rectangle 15">
            <a:extLst>
              <a:ext uri="{FF2B5EF4-FFF2-40B4-BE49-F238E27FC236}">
                <a16:creationId xmlns:a16="http://schemas.microsoft.com/office/drawing/2014/main" id="{D7853998-B763-6CD4-CE9B-6CE9D63839DD}"/>
              </a:ext>
            </a:extLst>
          </p:cNvPr>
          <p:cNvSpPr/>
          <p:nvPr/>
        </p:nvSpPr>
        <p:spPr>
          <a:xfrm>
            <a:off x="7134817" y="3940239"/>
            <a:ext cx="942005" cy="66365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TEAM46</a:t>
            </a:r>
            <a:endParaRPr lang="en-TH" sz="1400">
              <a:solidFill>
                <a:schemeClr val="tx1"/>
              </a:solidFill>
            </a:endParaRPr>
          </a:p>
        </p:txBody>
      </p:sp>
      <p:sp>
        <p:nvSpPr>
          <p:cNvPr id="17" name="Rounded Rectangle 16">
            <a:extLst>
              <a:ext uri="{FF2B5EF4-FFF2-40B4-BE49-F238E27FC236}">
                <a16:creationId xmlns:a16="http://schemas.microsoft.com/office/drawing/2014/main" id="{C843CC84-283A-3A04-08B5-49FF7035EB70}"/>
              </a:ext>
            </a:extLst>
          </p:cNvPr>
          <p:cNvSpPr/>
          <p:nvPr/>
        </p:nvSpPr>
        <p:spPr>
          <a:xfrm>
            <a:off x="9696619" y="3939243"/>
            <a:ext cx="1184199" cy="66365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TEAM60</a:t>
            </a:r>
            <a:endParaRPr lang="en-TH" sz="1400">
              <a:solidFill>
                <a:schemeClr val="tx1"/>
              </a:solidFill>
            </a:endParaRPr>
          </a:p>
        </p:txBody>
      </p:sp>
      <p:sp>
        <p:nvSpPr>
          <p:cNvPr id="18" name="Rounded Rectangle 17">
            <a:extLst>
              <a:ext uri="{FF2B5EF4-FFF2-40B4-BE49-F238E27FC236}">
                <a16:creationId xmlns:a16="http://schemas.microsoft.com/office/drawing/2014/main" id="{7F47CC0C-7934-C72E-55BF-EAA5F0A21856}"/>
              </a:ext>
            </a:extLst>
          </p:cNvPr>
          <p:cNvSpPr/>
          <p:nvPr/>
        </p:nvSpPr>
        <p:spPr>
          <a:xfrm>
            <a:off x="1269711" y="2724510"/>
            <a:ext cx="1027064" cy="66365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29265">
              <a:spcAft>
                <a:spcPts val="635"/>
              </a:spcAft>
            </a:pPr>
            <a:r>
              <a:rPr lang="en-TH" sz="1694" kern="1200">
                <a:solidFill>
                  <a:schemeClr val="lt1"/>
                </a:solidFill>
                <a:latin typeface="+mn-lt"/>
                <a:ea typeface="+mn-ea"/>
                <a:cs typeface="+mn-cs"/>
              </a:rPr>
              <a:t>Feature</a:t>
            </a:r>
            <a:endParaRPr lang="en-TH" sz="1600"/>
          </a:p>
        </p:txBody>
      </p:sp>
      <p:sp>
        <p:nvSpPr>
          <p:cNvPr id="19" name="Rounded Rectangle 18">
            <a:extLst>
              <a:ext uri="{FF2B5EF4-FFF2-40B4-BE49-F238E27FC236}">
                <a16:creationId xmlns:a16="http://schemas.microsoft.com/office/drawing/2014/main" id="{86EDB542-E9B2-6BD8-FAA5-8B6C25F9CC71}"/>
              </a:ext>
            </a:extLst>
          </p:cNvPr>
          <p:cNvSpPr/>
          <p:nvPr/>
        </p:nvSpPr>
        <p:spPr>
          <a:xfrm>
            <a:off x="2372444" y="2734045"/>
            <a:ext cx="942005" cy="66365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29265">
              <a:spcAft>
                <a:spcPts val="635"/>
              </a:spcAft>
            </a:pPr>
            <a:r>
              <a:rPr lang="en-TH" sz="1694" kern="1200">
                <a:solidFill>
                  <a:schemeClr val="lt1"/>
                </a:solidFill>
                <a:latin typeface="+mn-lt"/>
                <a:ea typeface="+mn-ea"/>
                <a:cs typeface="+mn-cs"/>
              </a:rPr>
              <a:t>Feature</a:t>
            </a:r>
            <a:endParaRPr lang="en-TH" sz="1600"/>
          </a:p>
        </p:txBody>
      </p:sp>
      <p:sp>
        <p:nvSpPr>
          <p:cNvPr id="20" name="Rounded Rectangle 19">
            <a:extLst>
              <a:ext uri="{FF2B5EF4-FFF2-40B4-BE49-F238E27FC236}">
                <a16:creationId xmlns:a16="http://schemas.microsoft.com/office/drawing/2014/main" id="{2D5A0ECE-95F2-AB42-85D1-881CB9D8EF66}"/>
              </a:ext>
            </a:extLst>
          </p:cNvPr>
          <p:cNvSpPr/>
          <p:nvPr/>
        </p:nvSpPr>
        <p:spPr>
          <a:xfrm>
            <a:off x="3567518" y="2736816"/>
            <a:ext cx="942005" cy="66365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29265">
              <a:spcAft>
                <a:spcPts val="635"/>
              </a:spcAft>
            </a:pPr>
            <a:r>
              <a:rPr lang="en-TH" sz="1694" kern="1200">
                <a:solidFill>
                  <a:schemeClr val="lt1"/>
                </a:solidFill>
                <a:latin typeface="+mn-lt"/>
                <a:ea typeface="+mn-ea"/>
                <a:cs typeface="+mn-cs"/>
              </a:rPr>
              <a:t>Feature</a:t>
            </a:r>
            <a:endParaRPr lang="en-TH" sz="1600"/>
          </a:p>
        </p:txBody>
      </p:sp>
      <p:sp>
        <p:nvSpPr>
          <p:cNvPr id="21" name="Rounded Rectangle 20">
            <a:extLst>
              <a:ext uri="{FF2B5EF4-FFF2-40B4-BE49-F238E27FC236}">
                <a16:creationId xmlns:a16="http://schemas.microsoft.com/office/drawing/2014/main" id="{DE8CDAC3-654A-F16B-FED0-303913A0B618}"/>
              </a:ext>
            </a:extLst>
          </p:cNvPr>
          <p:cNvSpPr/>
          <p:nvPr/>
        </p:nvSpPr>
        <p:spPr>
          <a:xfrm>
            <a:off x="5125397" y="2734045"/>
            <a:ext cx="942005" cy="66365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29265">
              <a:spcAft>
                <a:spcPts val="635"/>
              </a:spcAft>
            </a:pPr>
            <a:r>
              <a:rPr lang="en-TH" sz="1694" kern="1200">
                <a:solidFill>
                  <a:schemeClr val="lt1"/>
                </a:solidFill>
                <a:latin typeface="+mn-lt"/>
                <a:ea typeface="+mn-ea"/>
                <a:cs typeface="+mn-cs"/>
              </a:rPr>
              <a:t>…</a:t>
            </a:r>
            <a:endParaRPr lang="en-TH" sz="1600"/>
          </a:p>
        </p:txBody>
      </p:sp>
      <p:sp>
        <p:nvSpPr>
          <p:cNvPr id="22" name="Rounded Rectangle 21">
            <a:extLst>
              <a:ext uri="{FF2B5EF4-FFF2-40B4-BE49-F238E27FC236}">
                <a16:creationId xmlns:a16="http://schemas.microsoft.com/office/drawing/2014/main" id="{3559348D-31AB-A883-7A59-3C068D00AA26}"/>
              </a:ext>
            </a:extLst>
          </p:cNvPr>
          <p:cNvSpPr/>
          <p:nvPr/>
        </p:nvSpPr>
        <p:spPr>
          <a:xfrm>
            <a:off x="6132952" y="2724510"/>
            <a:ext cx="942005" cy="66365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29265">
              <a:spcAft>
                <a:spcPts val="635"/>
              </a:spcAft>
            </a:pPr>
            <a:r>
              <a:rPr lang="en-TH" sz="1694" kern="1200">
                <a:solidFill>
                  <a:schemeClr val="lt1"/>
                </a:solidFill>
                <a:latin typeface="+mn-lt"/>
                <a:ea typeface="+mn-ea"/>
                <a:cs typeface="+mn-cs"/>
              </a:rPr>
              <a:t>Feature</a:t>
            </a:r>
            <a:endParaRPr lang="en-TH" sz="1600"/>
          </a:p>
        </p:txBody>
      </p:sp>
      <p:sp>
        <p:nvSpPr>
          <p:cNvPr id="23" name="Rounded Rectangle 22">
            <a:extLst>
              <a:ext uri="{FF2B5EF4-FFF2-40B4-BE49-F238E27FC236}">
                <a16:creationId xmlns:a16="http://schemas.microsoft.com/office/drawing/2014/main" id="{0FAF7380-4547-ACAF-FD63-73743B96AF92}"/>
              </a:ext>
            </a:extLst>
          </p:cNvPr>
          <p:cNvSpPr/>
          <p:nvPr/>
        </p:nvSpPr>
        <p:spPr>
          <a:xfrm>
            <a:off x="7134817" y="2701582"/>
            <a:ext cx="942005" cy="66365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29265">
              <a:spcAft>
                <a:spcPts val="635"/>
              </a:spcAft>
            </a:pPr>
            <a:r>
              <a:rPr lang="en-TH" sz="1694" kern="1200">
                <a:solidFill>
                  <a:schemeClr val="lt1"/>
                </a:solidFill>
                <a:latin typeface="+mn-lt"/>
                <a:ea typeface="+mn-ea"/>
                <a:cs typeface="+mn-cs"/>
              </a:rPr>
              <a:t>Feature</a:t>
            </a:r>
            <a:endParaRPr lang="en-TH" sz="1600"/>
          </a:p>
        </p:txBody>
      </p:sp>
      <p:sp>
        <p:nvSpPr>
          <p:cNvPr id="24" name="Rounded Rectangle 23">
            <a:extLst>
              <a:ext uri="{FF2B5EF4-FFF2-40B4-BE49-F238E27FC236}">
                <a16:creationId xmlns:a16="http://schemas.microsoft.com/office/drawing/2014/main" id="{82F52BBE-319D-0D17-CA61-9400EB953D96}"/>
              </a:ext>
            </a:extLst>
          </p:cNvPr>
          <p:cNvSpPr/>
          <p:nvPr/>
        </p:nvSpPr>
        <p:spPr>
          <a:xfrm>
            <a:off x="9717420" y="2701580"/>
            <a:ext cx="1184199" cy="66365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29265">
              <a:spcAft>
                <a:spcPts val="635"/>
              </a:spcAft>
            </a:pPr>
            <a:r>
              <a:rPr lang="en-TH" sz="1694" kern="1200">
                <a:solidFill>
                  <a:schemeClr val="lt1"/>
                </a:solidFill>
                <a:latin typeface="+mn-lt"/>
                <a:ea typeface="+mn-ea"/>
                <a:cs typeface="+mn-cs"/>
              </a:rPr>
              <a:t>Feature</a:t>
            </a:r>
            <a:endParaRPr lang="en-TH" sz="1600"/>
          </a:p>
        </p:txBody>
      </p:sp>
      <p:sp>
        <p:nvSpPr>
          <p:cNvPr id="25" name="Rounded Rectangle 24">
            <a:extLst>
              <a:ext uri="{FF2B5EF4-FFF2-40B4-BE49-F238E27FC236}">
                <a16:creationId xmlns:a16="http://schemas.microsoft.com/office/drawing/2014/main" id="{498C6E81-DBDF-F9B9-F0C1-7772C7380A61}"/>
              </a:ext>
            </a:extLst>
          </p:cNvPr>
          <p:cNvSpPr/>
          <p:nvPr/>
        </p:nvSpPr>
        <p:spPr>
          <a:xfrm>
            <a:off x="1269710" y="1675228"/>
            <a:ext cx="2044738" cy="66365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CUSTOMER 1</a:t>
            </a:r>
            <a:endParaRPr lang="en-TH" sz="1400">
              <a:solidFill>
                <a:schemeClr val="tx1"/>
              </a:solidFill>
            </a:endParaRPr>
          </a:p>
        </p:txBody>
      </p:sp>
      <p:sp>
        <p:nvSpPr>
          <p:cNvPr id="26" name="Rounded Rectangle 25">
            <a:extLst>
              <a:ext uri="{FF2B5EF4-FFF2-40B4-BE49-F238E27FC236}">
                <a16:creationId xmlns:a16="http://schemas.microsoft.com/office/drawing/2014/main" id="{9BB9A809-8686-E0CD-4559-FE43AF91C5D0}"/>
              </a:ext>
            </a:extLst>
          </p:cNvPr>
          <p:cNvSpPr/>
          <p:nvPr/>
        </p:nvSpPr>
        <p:spPr>
          <a:xfrm>
            <a:off x="9696619" y="1675228"/>
            <a:ext cx="1184199" cy="66365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CUS 13</a:t>
            </a:r>
            <a:endParaRPr lang="en-TH" sz="1400">
              <a:solidFill>
                <a:schemeClr val="tx1"/>
              </a:solidFill>
            </a:endParaRPr>
          </a:p>
        </p:txBody>
      </p:sp>
      <p:sp>
        <p:nvSpPr>
          <p:cNvPr id="27" name="Rounded Rectangle 26">
            <a:extLst>
              <a:ext uri="{FF2B5EF4-FFF2-40B4-BE49-F238E27FC236}">
                <a16:creationId xmlns:a16="http://schemas.microsoft.com/office/drawing/2014/main" id="{148A911D-E172-E123-B935-34E89C47F1B1}"/>
              </a:ext>
            </a:extLst>
          </p:cNvPr>
          <p:cNvSpPr/>
          <p:nvPr/>
        </p:nvSpPr>
        <p:spPr>
          <a:xfrm>
            <a:off x="3518486" y="1675230"/>
            <a:ext cx="4470805" cy="66365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CUSTOMER 2</a:t>
            </a:r>
            <a:endParaRPr lang="en-TH" sz="1400">
              <a:solidFill>
                <a:schemeClr val="tx1"/>
              </a:solidFill>
            </a:endParaRPr>
          </a:p>
        </p:txBody>
      </p:sp>
      <p:sp>
        <p:nvSpPr>
          <p:cNvPr id="28" name="Rounded Rectangle 27">
            <a:extLst>
              <a:ext uri="{FF2B5EF4-FFF2-40B4-BE49-F238E27FC236}">
                <a16:creationId xmlns:a16="http://schemas.microsoft.com/office/drawing/2014/main" id="{A3C8FDB2-4510-5CEB-D2FC-0E851805F176}"/>
              </a:ext>
            </a:extLst>
          </p:cNvPr>
          <p:cNvSpPr/>
          <p:nvPr/>
        </p:nvSpPr>
        <p:spPr>
          <a:xfrm>
            <a:off x="8048424" y="1679598"/>
            <a:ext cx="436829" cy="66365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a:t>
            </a:r>
            <a:endParaRPr lang="en-TH" sz="1400">
              <a:solidFill>
                <a:schemeClr val="tx1"/>
              </a:solidFill>
            </a:endParaRPr>
          </a:p>
        </p:txBody>
      </p:sp>
      <p:sp>
        <p:nvSpPr>
          <p:cNvPr id="29" name="Rounded Rectangle 28">
            <a:extLst>
              <a:ext uri="{FF2B5EF4-FFF2-40B4-BE49-F238E27FC236}">
                <a16:creationId xmlns:a16="http://schemas.microsoft.com/office/drawing/2014/main" id="{2E35D7D7-3C70-8496-9A0E-D99003C4D5F6}"/>
              </a:ext>
            </a:extLst>
          </p:cNvPr>
          <p:cNvSpPr/>
          <p:nvPr/>
        </p:nvSpPr>
        <p:spPr>
          <a:xfrm>
            <a:off x="8540228" y="1679598"/>
            <a:ext cx="436829" cy="66365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a:t>
            </a:r>
            <a:endParaRPr lang="en-TH" sz="1400">
              <a:solidFill>
                <a:schemeClr val="tx1"/>
              </a:solidFill>
            </a:endParaRPr>
          </a:p>
        </p:txBody>
      </p:sp>
      <p:sp>
        <p:nvSpPr>
          <p:cNvPr id="30" name="Rounded Rectangle 29">
            <a:extLst>
              <a:ext uri="{FF2B5EF4-FFF2-40B4-BE49-F238E27FC236}">
                <a16:creationId xmlns:a16="http://schemas.microsoft.com/office/drawing/2014/main" id="{28C67E34-A198-0D7D-6764-A8EE9A7E6D2F}"/>
              </a:ext>
            </a:extLst>
          </p:cNvPr>
          <p:cNvSpPr/>
          <p:nvPr/>
        </p:nvSpPr>
        <p:spPr>
          <a:xfrm>
            <a:off x="9035795" y="1679598"/>
            <a:ext cx="436829" cy="66365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29265">
              <a:spcAft>
                <a:spcPts val="635"/>
              </a:spcAft>
            </a:pPr>
            <a:r>
              <a:rPr lang="en-TH" sz="1482" kern="1200">
                <a:solidFill>
                  <a:schemeClr val="tx1"/>
                </a:solidFill>
                <a:latin typeface="+mn-lt"/>
                <a:ea typeface="+mn-ea"/>
                <a:cs typeface="+mn-cs"/>
              </a:rPr>
              <a:t>.</a:t>
            </a:r>
            <a:endParaRPr lang="en-TH" sz="1400">
              <a:solidFill>
                <a:schemeClr val="tx1"/>
              </a:solidFill>
            </a:endParaRPr>
          </a:p>
        </p:txBody>
      </p:sp>
      <p:sp>
        <p:nvSpPr>
          <p:cNvPr id="31" name="Up Arrow 30">
            <a:extLst>
              <a:ext uri="{FF2B5EF4-FFF2-40B4-BE49-F238E27FC236}">
                <a16:creationId xmlns:a16="http://schemas.microsoft.com/office/drawing/2014/main" id="{D9C84A03-B1C2-289E-E44D-CC68CB6224D1}"/>
              </a:ext>
            </a:extLst>
          </p:cNvPr>
          <p:cNvSpPr/>
          <p:nvPr/>
        </p:nvSpPr>
        <p:spPr>
          <a:xfrm>
            <a:off x="1577282" y="3550287"/>
            <a:ext cx="406340" cy="237110"/>
          </a:xfrm>
          <a:prstGeom prst="up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TH" sz="1600"/>
          </a:p>
        </p:txBody>
      </p:sp>
      <p:sp>
        <p:nvSpPr>
          <p:cNvPr id="32" name="Up Arrow 31">
            <a:extLst>
              <a:ext uri="{FF2B5EF4-FFF2-40B4-BE49-F238E27FC236}">
                <a16:creationId xmlns:a16="http://schemas.microsoft.com/office/drawing/2014/main" id="{E2F12785-F05B-937B-AF7C-5A265DD34A1E}"/>
              </a:ext>
            </a:extLst>
          </p:cNvPr>
          <p:cNvSpPr/>
          <p:nvPr/>
        </p:nvSpPr>
        <p:spPr>
          <a:xfrm>
            <a:off x="2602441" y="3541335"/>
            <a:ext cx="406340" cy="234035"/>
          </a:xfrm>
          <a:prstGeom prst="up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TH" sz="1600"/>
          </a:p>
        </p:txBody>
      </p:sp>
      <p:sp>
        <p:nvSpPr>
          <p:cNvPr id="33" name="Up Arrow 32">
            <a:extLst>
              <a:ext uri="{FF2B5EF4-FFF2-40B4-BE49-F238E27FC236}">
                <a16:creationId xmlns:a16="http://schemas.microsoft.com/office/drawing/2014/main" id="{8740C21C-01A0-B6D5-7A41-709F8B672F4E}"/>
              </a:ext>
            </a:extLst>
          </p:cNvPr>
          <p:cNvSpPr/>
          <p:nvPr/>
        </p:nvSpPr>
        <p:spPr>
          <a:xfrm>
            <a:off x="3814548" y="3533711"/>
            <a:ext cx="406340" cy="254046"/>
          </a:xfrm>
          <a:prstGeom prst="up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TH" sz="1600"/>
          </a:p>
        </p:txBody>
      </p:sp>
      <p:sp>
        <p:nvSpPr>
          <p:cNvPr id="34" name="Up Arrow 33">
            <a:extLst>
              <a:ext uri="{FF2B5EF4-FFF2-40B4-BE49-F238E27FC236}">
                <a16:creationId xmlns:a16="http://schemas.microsoft.com/office/drawing/2014/main" id="{CE669B4A-FD19-F385-B56D-8AECD2330CFC}"/>
              </a:ext>
            </a:extLst>
          </p:cNvPr>
          <p:cNvSpPr/>
          <p:nvPr/>
        </p:nvSpPr>
        <p:spPr>
          <a:xfrm>
            <a:off x="5372426" y="3540244"/>
            <a:ext cx="406340" cy="254046"/>
          </a:xfrm>
          <a:prstGeom prst="up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TH" sz="1600"/>
          </a:p>
        </p:txBody>
      </p:sp>
      <p:sp>
        <p:nvSpPr>
          <p:cNvPr id="35" name="Up Arrow 34">
            <a:extLst>
              <a:ext uri="{FF2B5EF4-FFF2-40B4-BE49-F238E27FC236}">
                <a16:creationId xmlns:a16="http://schemas.microsoft.com/office/drawing/2014/main" id="{FB768909-E246-B5C2-36F3-28E6F90560C3}"/>
              </a:ext>
            </a:extLst>
          </p:cNvPr>
          <p:cNvSpPr/>
          <p:nvPr/>
        </p:nvSpPr>
        <p:spPr>
          <a:xfrm>
            <a:off x="6401430" y="3533455"/>
            <a:ext cx="406340" cy="254046"/>
          </a:xfrm>
          <a:prstGeom prst="up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TH" sz="1600"/>
          </a:p>
        </p:txBody>
      </p:sp>
      <p:sp>
        <p:nvSpPr>
          <p:cNvPr id="36" name="Up Arrow 35">
            <a:extLst>
              <a:ext uri="{FF2B5EF4-FFF2-40B4-BE49-F238E27FC236}">
                <a16:creationId xmlns:a16="http://schemas.microsoft.com/office/drawing/2014/main" id="{B3EDECB7-7AFF-6317-134E-4D07FB262307}"/>
              </a:ext>
            </a:extLst>
          </p:cNvPr>
          <p:cNvSpPr/>
          <p:nvPr/>
        </p:nvSpPr>
        <p:spPr>
          <a:xfrm>
            <a:off x="7470556" y="3522804"/>
            <a:ext cx="406340" cy="254046"/>
          </a:xfrm>
          <a:prstGeom prst="up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TH" sz="1600"/>
          </a:p>
        </p:txBody>
      </p:sp>
      <p:sp>
        <p:nvSpPr>
          <p:cNvPr id="37" name="Up Arrow 36">
            <a:extLst>
              <a:ext uri="{FF2B5EF4-FFF2-40B4-BE49-F238E27FC236}">
                <a16:creationId xmlns:a16="http://schemas.microsoft.com/office/drawing/2014/main" id="{D4F6FDE5-1327-D131-0B85-212E7A3BDC6D}"/>
              </a:ext>
            </a:extLst>
          </p:cNvPr>
          <p:cNvSpPr/>
          <p:nvPr/>
        </p:nvSpPr>
        <p:spPr>
          <a:xfrm>
            <a:off x="10085548" y="3531331"/>
            <a:ext cx="406340" cy="254046"/>
          </a:xfrm>
          <a:prstGeom prst="up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TH" sz="1600"/>
          </a:p>
        </p:txBody>
      </p:sp>
      <p:sp>
        <p:nvSpPr>
          <p:cNvPr id="3" name="Rounded Rectangle 2">
            <a:extLst>
              <a:ext uri="{FF2B5EF4-FFF2-40B4-BE49-F238E27FC236}">
                <a16:creationId xmlns:a16="http://schemas.microsoft.com/office/drawing/2014/main" id="{897A12E6-38CF-90B2-A1B7-366DD032474B}"/>
              </a:ext>
            </a:extLst>
          </p:cNvPr>
          <p:cNvSpPr/>
          <p:nvPr/>
        </p:nvSpPr>
        <p:spPr>
          <a:xfrm>
            <a:off x="6132952" y="4696335"/>
            <a:ext cx="1935697" cy="663653"/>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29265">
              <a:spcAft>
                <a:spcPts val="635"/>
              </a:spcAft>
            </a:pPr>
            <a:r>
              <a:rPr lang="en-TH" sz="1482" kern="1200">
                <a:solidFill>
                  <a:schemeClr val="lt1"/>
                </a:solidFill>
                <a:latin typeface="+mn-lt"/>
                <a:ea typeface="+mn-ea"/>
                <a:cs typeface="+mn-cs"/>
              </a:rPr>
              <a:t>AREA 3</a:t>
            </a:r>
            <a:endParaRPr lang="en-TH" sz="1400"/>
          </a:p>
        </p:txBody>
      </p:sp>
    </p:spTree>
    <p:extLst>
      <p:ext uri="{BB962C8B-B14F-4D97-AF65-F5344CB8AC3E}">
        <p14:creationId xmlns:p14="http://schemas.microsoft.com/office/powerpoint/2010/main" val="2538548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BE654-B68F-3FDD-4899-A11D3E04A9F8}"/>
            </a:ext>
          </a:extLst>
        </p:cNvPr>
        <p:cNvGrpSpPr/>
        <p:nvPr/>
      </p:nvGrpSpPr>
      <p:grpSpPr>
        <a:xfrm>
          <a:off x="0" y="0"/>
          <a:ext cx="0" cy="0"/>
          <a:chOff x="0" y="0"/>
          <a:chExt cx="0" cy="0"/>
        </a:xfrm>
      </p:grpSpPr>
      <p:sp>
        <p:nvSpPr>
          <p:cNvPr id="2" name="Title 10">
            <a:extLst>
              <a:ext uri="{FF2B5EF4-FFF2-40B4-BE49-F238E27FC236}">
                <a16:creationId xmlns:a16="http://schemas.microsoft.com/office/drawing/2014/main" id="{2A78F72D-8D9D-DB1D-64FC-ABAFF9716223}"/>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fontScale="90000"/>
          </a:bodyPr>
          <a:lstStyle/>
          <a:p>
            <a:pPr algn="ctr"/>
            <a:r>
              <a:rPr lang="en-US" sz="3000">
                <a:solidFill>
                  <a:schemeClr val="bg1"/>
                </a:solidFill>
              </a:rPr>
              <a:t>Single Department with </a:t>
            </a:r>
            <a:r>
              <a:rPr lang="en-US" sz="3000" kern="1200">
                <a:solidFill>
                  <a:schemeClr val="bg1"/>
                </a:solidFill>
                <a:latin typeface="+mj-lt"/>
                <a:ea typeface="+mj-ea"/>
                <a:cs typeface="+mj-cs"/>
              </a:rPr>
              <a:t>Team Based Organization</a:t>
            </a:r>
          </a:p>
        </p:txBody>
      </p:sp>
      <p:sp>
        <p:nvSpPr>
          <p:cNvPr id="39" name="TextBox 38">
            <a:extLst>
              <a:ext uri="{FF2B5EF4-FFF2-40B4-BE49-F238E27FC236}">
                <a16:creationId xmlns:a16="http://schemas.microsoft.com/office/drawing/2014/main" id="{228DBACE-935C-7B6D-0AAC-E2F6F8613A12}"/>
              </a:ext>
            </a:extLst>
          </p:cNvPr>
          <p:cNvSpPr txBox="1"/>
          <p:nvPr/>
        </p:nvSpPr>
        <p:spPr>
          <a:xfrm>
            <a:off x="1653702" y="1770433"/>
            <a:ext cx="7475705" cy="1754326"/>
          </a:xfrm>
          <a:prstGeom prst="rect">
            <a:avLst/>
          </a:prstGeom>
          <a:noFill/>
        </p:spPr>
        <p:txBody>
          <a:bodyPr wrap="square">
            <a:spAutoFit/>
          </a:bodyPr>
          <a:lstStyle/>
          <a:p>
            <a:r>
              <a:rPr lang="en-US" dirty="0"/>
              <a:t>In functional programming, declarative means expressing </a:t>
            </a:r>
          </a:p>
          <a:p>
            <a:endParaRPr lang="en-US" dirty="0"/>
          </a:p>
          <a:p>
            <a:r>
              <a:rPr lang="en-US" b="1" dirty="0">
                <a:solidFill>
                  <a:schemeClr val="accent1"/>
                </a:solidFill>
              </a:rPr>
              <a:t>what you want to achieve</a:t>
            </a:r>
            <a:r>
              <a:rPr lang="en-US" dirty="0"/>
              <a:t>, </a:t>
            </a:r>
            <a:r>
              <a:rPr lang="en-US" dirty="0">
                <a:solidFill>
                  <a:srgbClr val="FF0000"/>
                </a:solidFill>
              </a:rPr>
              <a:t>not how to do it</a:t>
            </a:r>
            <a:r>
              <a:rPr lang="en-US" dirty="0"/>
              <a:t>.</a:t>
            </a:r>
          </a:p>
          <a:p>
            <a:endParaRPr lang="en-US" dirty="0"/>
          </a:p>
          <a:p>
            <a:r>
              <a:rPr lang="en-US" dirty="0"/>
              <a:t>Instead of writing step-by-step instructions (imperative), you describe transformations and relationships between data. </a:t>
            </a:r>
          </a:p>
        </p:txBody>
      </p:sp>
      <p:sp>
        <p:nvSpPr>
          <p:cNvPr id="40" name="Title 1">
            <a:extLst>
              <a:ext uri="{FF2B5EF4-FFF2-40B4-BE49-F238E27FC236}">
                <a16:creationId xmlns:a16="http://schemas.microsoft.com/office/drawing/2014/main" id="{52D60EEA-3C2A-0824-473B-D8B07E034FED}"/>
              </a:ext>
            </a:extLst>
          </p:cNvPr>
          <p:cNvSpPr txBox="1">
            <a:spLocks/>
          </p:cNvSpPr>
          <p:nvPr/>
        </p:nvSpPr>
        <p:spPr>
          <a:xfrm>
            <a:off x="1524000" y="576257"/>
            <a:ext cx="4873142" cy="79956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t>Declarative Style</a:t>
            </a:r>
          </a:p>
        </p:txBody>
      </p:sp>
      <p:pic>
        <p:nvPicPr>
          <p:cNvPr id="42" name="Picture 41">
            <a:extLst>
              <a:ext uri="{FF2B5EF4-FFF2-40B4-BE49-F238E27FC236}">
                <a16:creationId xmlns:a16="http://schemas.microsoft.com/office/drawing/2014/main" id="{34CA7086-3B55-2FD7-6703-47E60EA9B1D1}"/>
              </a:ext>
            </a:extLst>
          </p:cNvPr>
          <p:cNvPicPr>
            <a:picLocks noChangeAspect="1"/>
          </p:cNvPicPr>
          <p:nvPr/>
        </p:nvPicPr>
        <p:blipFill>
          <a:blip r:embed="rId2"/>
          <a:stretch>
            <a:fillRect/>
          </a:stretch>
        </p:blipFill>
        <p:spPr>
          <a:xfrm>
            <a:off x="1800585" y="3797133"/>
            <a:ext cx="7916380" cy="2753109"/>
          </a:xfrm>
          <a:prstGeom prst="rect">
            <a:avLst/>
          </a:prstGeom>
        </p:spPr>
      </p:pic>
    </p:spTree>
    <p:extLst>
      <p:ext uri="{BB962C8B-B14F-4D97-AF65-F5344CB8AC3E}">
        <p14:creationId xmlns:p14="http://schemas.microsoft.com/office/powerpoint/2010/main" val="2584711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BD9A-697D-9B88-61A1-A3C7394C66F2}"/>
              </a:ext>
            </a:extLst>
          </p:cNvPr>
          <p:cNvSpPr>
            <a:spLocks noGrp="1"/>
          </p:cNvSpPr>
          <p:nvPr>
            <p:ph type="title"/>
          </p:nvPr>
        </p:nvSpPr>
        <p:spPr>
          <a:xfrm>
            <a:off x="691079" y="725951"/>
            <a:ext cx="2895084" cy="1442463"/>
          </a:xfrm>
        </p:spPr>
        <p:txBody>
          <a:bodyPr/>
          <a:lstStyle/>
          <a:p>
            <a:r>
              <a:rPr lang="en-US" dirty="0"/>
              <a:t>The beginning</a:t>
            </a:r>
          </a:p>
        </p:txBody>
      </p:sp>
      <p:pic>
        <p:nvPicPr>
          <p:cNvPr id="5" name="Content Placeholder 4" descr="A screen shot of a computer program&#10;&#10;Description automatically generated">
            <a:extLst>
              <a:ext uri="{FF2B5EF4-FFF2-40B4-BE49-F238E27FC236}">
                <a16:creationId xmlns:a16="http://schemas.microsoft.com/office/drawing/2014/main" id="{5DB5E3AE-99EB-E761-2C0B-EF7356D92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3006" y="124139"/>
            <a:ext cx="8269932" cy="6609721"/>
          </a:xfrm>
        </p:spPr>
      </p:pic>
      <p:pic>
        <p:nvPicPr>
          <p:cNvPr id="7" name="Picture 6" descr="A black and grey text&#10;&#10;Description automatically generated">
            <a:extLst>
              <a:ext uri="{FF2B5EF4-FFF2-40B4-BE49-F238E27FC236}">
                <a16:creationId xmlns:a16="http://schemas.microsoft.com/office/drawing/2014/main" id="{B6A3AE89-554C-3DA7-1672-5278CF181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3" y="5275374"/>
            <a:ext cx="3594672" cy="1329536"/>
          </a:xfrm>
          <a:prstGeom prst="rect">
            <a:avLst/>
          </a:prstGeom>
        </p:spPr>
      </p:pic>
    </p:spTree>
    <p:extLst>
      <p:ext uri="{BB962C8B-B14F-4D97-AF65-F5344CB8AC3E}">
        <p14:creationId xmlns:p14="http://schemas.microsoft.com/office/powerpoint/2010/main" val="407248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BD9A-697D-9B88-61A1-A3C7394C66F2}"/>
              </a:ext>
            </a:extLst>
          </p:cNvPr>
          <p:cNvSpPr>
            <a:spLocks noGrp="1"/>
          </p:cNvSpPr>
          <p:nvPr>
            <p:ph type="title"/>
          </p:nvPr>
        </p:nvSpPr>
        <p:spPr>
          <a:xfrm>
            <a:off x="691079" y="725951"/>
            <a:ext cx="2895084" cy="1442463"/>
          </a:xfrm>
        </p:spPr>
        <p:txBody>
          <a:bodyPr/>
          <a:lstStyle/>
          <a:p>
            <a:r>
              <a:rPr lang="en-US"/>
              <a:t>The End</a:t>
            </a:r>
          </a:p>
        </p:txBody>
      </p:sp>
      <p:pic>
        <p:nvPicPr>
          <p:cNvPr id="4" name="Picture 3" descr="A white circle with a black dot&#10;&#10;Description automatically generated">
            <a:extLst>
              <a:ext uri="{FF2B5EF4-FFF2-40B4-BE49-F238E27FC236}">
                <a16:creationId xmlns:a16="http://schemas.microsoft.com/office/drawing/2014/main" id="{C850F694-BFA3-35B1-8BA5-A3FA414DB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783" y="4539965"/>
            <a:ext cx="2168413" cy="2168413"/>
          </a:xfrm>
          <a:prstGeom prst="rect">
            <a:avLst/>
          </a:prstGeom>
        </p:spPr>
      </p:pic>
      <p:pic>
        <p:nvPicPr>
          <p:cNvPr id="6" name="Picture 5" descr="A blue and yellow snake logo&#10;&#10;Description automatically generated">
            <a:extLst>
              <a:ext uri="{FF2B5EF4-FFF2-40B4-BE49-F238E27FC236}">
                <a16:creationId xmlns:a16="http://schemas.microsoft.com/office/drawing/2014/main" id="{FB7E9A41-DFAB-5970-DABA-52EE6DE67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08" y="4539965"/>
            <a:ext cx="2443162" cy="2443162"/>
          </a:xfrm>
          <a:prstGeom prst="rect">
            <a:avLst/>
          </a:prstGeom>
        </p:spPr>
      </p:pic>
      <p:pic>
        <p:nvPicPr>
          <p:cNvPr id="9" name="Picture 8">
            <a:extLst>
              <a:ext uri="{FF2B5EF4-FFF2-40B4-BE49-F238E27FC236}">
                <a16:creationId xmlns:a16="http://schemas.microsoft.com/office/drawing/2014/main" id="{0C1A5A4C-A58D-AFDF-35DD-88B162587624}"/>
              </a:ext>
            </a:extLst>
          </p:cNvPr>
          <p:cNvPicPr>
            <a:picLocks noChangeAspect="1"/>
          </p:cNvPicPr>
          <p:nvPr/>
        </p:nvPicPr>
        <p:blipFill>
          <a:blip r:embed="rId4"/>
          <a:stretch>
            <a:fillRect/>
          </a:stretch>
        </p:blipFill>
        <p:spPr>
          <a:xfrm>
            <a:off x="4269009" y="0"/>
            <a:ext cx="7922991" cy="6858000"/>
          </a:xfrm>
          <a:prstGeom prst="rect">
            <a:avLst/>
          </a:prstGeom>
        </p:spPr>
      </p:pic>
    </p:spTree>
    <p:extLst>
      <p:ext uri="{BB962C8B-B14F-4D97-AF65-F5344CB8AC3E}">
        <p14:creationId xmlns:p14="http://schemas.microsoft.com/office/powerpoint/2010/main" val="4280920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067C-A969-8AC0-83B7-E959886EB344}"/>
              </a:ext>
            </a:extLst>
          </p:cNvPr>
          <p:cNvSpPr>
            <a:spLocks noGrp="1"/>
          </p:cNvSpPr>
          <p:nvPr>
            <p:ph type="title"/>
          </p:nvPr>
        </p:nvSpPr>
        <p:spPr/>
        <p:txBody>
          <a:bodyPr/>
          <a:lstStyle/>
          <a:p>
            <a:r>
              <a:rPr lang="en-US"/>
              <a:t>Functional Programming Concepts</a:t>
            </a:r>
          </a:p>
        </p:txBody>
      </p:sp>
      <p:sp>
        <p:nvSpPr>
          <p:cNvPr id="3" name="Content Placeholder 2">
            <a:extLst>
              <a:ext uri="{FF2B5EF4-FFF2-40B4-BE49-F238E27FC236}">
                <a16:creationId xmlns:a16="http://schemas.microsoft.com/office/drawing/2014/main" id="{E6754A9C-9303-98E9-238C-A78C164BE258}"/>
              </a:ext>
            </a:extLst>
          </p:cNvPr>
          <p:cNvSpPr>
            <a:spLocks noGrp="1"/>
          </p:cNvSpPr>
          <p:nvPr>
            <p:ph idx="1"/>
          </p:nvPr>
        </p:nvSpPr>
        <p:spPr>
          <a:xfrm>
            <a:off x="691079" y="2340131"/>
            <a:ext cx="5528968" cy="1969110"/>
          </a:xfrm>
        </p:spPr>
        <p:txBody>
          <a:bodyPr vert="horz" lIns="91440" tIns="45720" rIns="91440" bIns="45720" rtlCol="0" anchor="t">
            <a:normAutofit/>
          </a:bodyPr>
          <a:lstStyle/>
          <a:p>
            <a:r>
              <a:rPr lang="en-GB" b="0" i="0" dirty="0">
                <a:solidFill>
                  <a:srgbClr val="202124"/>
                </a:solidFill>
                <a:effectLst/>
                <a:latin typeface="+mj-lt"/>
              </a:rPr>
              <a:t>A function should do one thing and do it well</a:t>
            </a:r>
            <a:endParaRPr lang="en-US" dirty="0">
              <a:latin typeface="+mj-lt"/>
            </a:endParaRPr>
          </a:p>
          <a:p>
            <a:pPr>
              <a:buClr>
                <a:srgbClr val="8D87A6"/>
              </a:buClr>
            </a:pPr>
            <a:r>
              <a:rPr lang="en-US" dirty="0"/>
              <a:t>Currying</a:t>
            </a:r>
          </a:p>
          <a:p>
            <a:pPr>
              <a:buClr>
                <a:srgbClr val="8D87A6"/>
              </a:buClr>
            </a:pPr>
            <a:r>
              <a:rPr lang="en-US" dirty="0"/>
              <a:t>Higher Order Functions</a:t>
            </a:r>
          </a:p>
        </p:txBody>
      </p:sp>
      <p:sp>
        <p:nvSpPr>
          <p:cNvPr id="4" name="Content Placeholder 2">
            <a:extLst>
              <a:ext uri="{FF2B5EF4-FFF2-40B4-BE49-F238E27FC236}">
                <a16:creationId xmlns:a16="http://schemas.microsoft.com/office/drawing/2014/main" id="{D86AFFAC-D0BA-7C86-D9D2-FC63029BA48E}"/>
              </a:ext>
            </a:extLst>
          </p:cNvPr>
          <p:cNvSpPr txBox="1">
            <a:spLocks/>
          </p:cNvSpPr>
          <p:nvPr/>
        </p:nvSpPr>
        <p:spPr>
          <a:xfrm>
            <a:off x="6584093" y="2325679"/>
            <a:ext cx="4538146" cy="220664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8D87A6"/>
              </a:buClr>
            </a:pPr>
            <a:r>
              <a:rPr lang="en-US" dirty="0"/>
              <a:t>Arity</a:t>
            </a:r>
          </a:p>
          <a:p>
            <a:pPr>
              <a:buClr>
                <a:srgbClr val="8D87A6"/>
              </a:buClr>
            </a:pPr>
            <a:r>
              <a:rPr lang="en-US" dirty="0"/>
              <a:t>Function Composition</a:t>
            </a:r>
          </a:p>
          <a:p>
            <a:pPr>
              <a:buClr>
                <a:srgbClr val="8D87A6"/>
              </a:buClr>
            </a:pPr>
            <a:r>
              <a:rPr lang="en-US" dirty="0"/>
              <a:t>Monads</a:t>
            </a:r>
          </a:p>
        </p:txBody>
      </p:sp>
      <p:sp>
        <p:nvSpPr>
          <p:cNvPr id="5" name="Oval 4">
            <a:extLst>
              <a:ext uri="{FF2B5EF4-FFF2-40B4-BE49-F238E27FC236}">
                <a16:creationId xmlns:a16="http://schemas.microsoft.com/office/drawing/2014/main" id="{95F3CE6E-3232-D7C9-52F9-F855170DE2A9}"/>
              </a:ext>
            </a:extLst>
          </p:cNvPr>
          <p:cNvSpPr/>
          <p:nvPr/>
        </p:nvSpPr>
        <p:spPr>
          <a:xfrm>
            <a:off x="2070127" y="5576158"/>
            <a:ext cx="523710" cy="523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9475284-1A8D-7B3E-52D8-F1FD170528F5}"/>
              </a:ext>
            </a:extLst>
          </p:cNvPr>
          <p:cNvSpPr/>
          <p:nvPr/>
        </p:nvSpPr>
        <p:spPr>
          <a:xfrm>
            <a:off x="3061302" y="5576158"/>
            <a:ext cx="523710" cy="5237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3CA9058-E693-EFD5-F861-FB21D845E103}"/>
              </a:ext>
            </a:extLst>
          </p:cNvPr>
          <p:cNvSpPr/>
          <p:nvPr/>
        </p:nvSpPr>
        <p:spPr>
          <a:xfrm>
            <a:off x="4052477" y="5576158"/>
            <a:ext cx="523710" cy="5237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0660517-A468-325D-12D2-E86654BBF07E}"/>
              </a:ext>
            </a:extLst>
          </p:cNvPr>
          <p:cNvSpPr/>
          <p:nvPr/>
        </p:nvSpPr>
        <p:spPr>
          <a:xfrm>
            <a:off x="5052727" y="5576158"/>
            <a:ext cx="523710" cy="5237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FB3BDDA-700D-72B0-5377-76E7EF9E7393}"/>
              </a:ext>
            </a:extLst>
          </p:cNvPr>
          <p:cNvSpPr/>
          <p:nvPr/>
        </p:nvSpPr>
        <p:spPr>
          <a:xfrm>
            <a:off x="6060383" y="5576158"/>
            <a:ext cx="523710" cy="5237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65E6E84-4017-F30D-2A09-B8E3CF16C576}"/>
              </a:ext>
            </a:extLst>
          </p:cNvPr>
          <p:cNvSpPr/>
          <p:nvPr/>
        </p:nvSpPr>
        <p:spPr>
          <a:xfrm>
            <a:off x="7055181" y="5577882"/>
            <a:ext cx="523710" cy="5237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E98EC7A-936B-9CBD-7DEA-6807EDC293D5}"/>
              </a:ext>
            </a:extLst>
          </p:cNvPr>
          <p:cNvSpPr/>
          <p:nvPr/>
        </p:nvSpPr>
        <p:spPr>
          <a:xfrm>
            <a:off x="8062837" y="5576158"/>
            <a:ext cx="523710" cy="523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FEA8305-7809-5913-93D4-8B58DF31184E}"/>
              </a:ext>
            </a:extLst>
          </p:cNvPr>
          <p:cNvCxnSpPr>
            <a:stCxn id="5" idx="6"/>
            <a:endCxn id="6" idx="1"/>
          </p:cNvCxnSpPr>
          <p:nvPr/>
        </p:nvCxnSpPr>
        <p:spPr>
          <a:xfrm>
            <a:off x="2593837" y="5838013"/>
            <a:ext cx="467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FBA68E-02FD-1735-D8F9-78B7B8E7C00E}"/>
              </a:ext>
            </a:extLst>
          </p:cNvPr>
          <p:cNvCxnSpPr/>
          <p:nvPr/>
        </p:nvCxnSpPr>
        <p:spPr>
          <a:xfrm>
            <a:off x="3585012" y="5838013"/>
            <a:ext cx="467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E11674-77B2-AD13-16F0-C8DFAEA216AE}"/>
              </a:ext>
            </a:extLst>
          </p:cNvPr>
          <p:cNvCxnSpPr/>
          <p:nvPr/>
        </p:nvCxnSpPr>
        <p:spPr>
          <a:xfrm>
            <a:off x="4576187" y="5838013"/>
            <a:ext cx="467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4EE0CC-5381-C7F2-A89A-B24A201FA541}"/>
              </a:ext>
            </a:extLst>
          </p:cNvPr>
          <p:cNvCxnSpPr/>
          <p:nvPr/>
        </p:nvCxnSpPr>
        <p:spPr>
          <a:xfrm>
            <a:off x="5576437" y="5838013"/>
            <a:ext cx="467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BAED47-D089-2698-BB88-9C8B1B6DFDBA}"/>
              </a:ext>
            </a:extLst>
          </p:cNvPr>
          <p:cNvCxnSpPr/>
          <p:nvPr/>
        </p:nvCxnSpPr>
        <p:spPr>
          <a:xfrm>
            <a:off x="6584093" y="5838013"/>
            <a:ext cx="467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5335550-C946-8933-C41F-D2B509F2435F}"/>
              </a:ext>
            </a:extLst>
          </p:cNvPr>
          <p:cNvCxnSpPr/>
          <p:nvPr/>
        </p:nvCxnSpPr>
        <p:spPr>
          <a:xfrm>
            <a:off x="7578891" y="5838013"/>
            <a:ext cx="467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073F279-DD32-73B0-1EE7-198F0C3D0B02}"/>
              </a:ext>
            </a:extLst>
          </p:cNvPr>
          <p:cNvSpPr txBox="1"/>
          <p:nvPr/>
        </p:nvSpPr>
        <p:spPr>
          <a:xfrm>
            <a:off x="3001594" y="4877088"/>
            <a:ext cx="643125" cy="246221"/>
          </a:xfrm>
          <a:prstGeom prst="rect">
            <a:avLst/>
          </a:prstGeom>
          <a:noFill/>
        </p:spPr>
        <p:txBody>
          <a:bodyPr wrap="none" rtlCol="0">
            <a:spAutoFit/>
          </a:bodyPr>
          <a:lstStyle/>
          <a:p>
            <a:r>
              <a:rPr lang="en-US" sz="1000"/>
              <a:t>concept</a:t>
            </a:r>
          </a:p>
        </p:txBody>
      </p:sp>
      <p:cxnSp>
        <p:nvCxnSpPr>
          <p:cNvPr id="21" name="Straight Arrow Connector 20">
            <a:extLst>
              <a:ext uri="{FF2B5EF4-FFF2-40B4-BE49-F238E27FC236}">
                <a16:creationId xmlns:a16="http://schemas.microsoft.com/office/drawing/2014/main" id="{C990BB92-FF17-0225-2AB8-31A2A6A5A252}"/>
              </a:ext>
            </a:extLst>
          </p:cNvPr>
          <p:cNvCxnSpPr>
            <a:stCxn id="19" idx="2"/>
            <a:endCxn id="6" idx="0"/>
          </p:cNvCxnSpPr>
          <p:nvPr/>
        </p:nvCxnSpPr>
        <p:spPr>
          <a:xfrm>
            <a:off x="3323157" y="5123309"/>
            <a:ext cx="0" cy="452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1C1DDB-2A47-B0AD-96F2-88119208C64B}"/>
              </a:ext>
            </a:extLst>
          </p:cNvPr>
          <p:cNvSpPr txBox="1"/>
          <p:nvPr/>
        </p:nvSpPr>
        <p:spPr>
          <a:xfrm>
            <a:off x="6935766" y="4851752"/>
            <a:ext cx="643125" cy="246221"/>
          </a:xfrm>
          <a:prstGeom prst="rect">
            <a:avLst/>
          </a:prstGeom>
          <a:noFill/>
        </p:spPr>
        <p:txBody>
          <a:bodyPr wrap="none" rtlCol="0">
            <a:spAutoFit/>
          </a:bodyPr>
          <a:lstStyle/>
          <a:p>
            <a:r>
              <a:rPr lang="en-US" sz="1000"/>
              <a:t>concept</a:t>
            </a:r>
          </a:p>
        </p:txBody>
      </p:sp>
      <p:cxnSp>
        <p:nvCxnSpPr>
          <p:cNvPr id="24" name="Straight Arrow Connector 23">
            <a:extLst>
              <a:ext uri="{FF2B5EF4-FFF2-40B4-BE49-F238E27FC236}">
                <a16:creationId xmlns:a16="http://schemas.microsoft.com/office/drawing/2014/main" id="{ACDD88EB-7DF6-3325-466D-23E698264C62}"/>
              </a:ext>
            </a:extLst>
          </p:cNvPr>
          <p:cNvCxnSpPr>
            <a:stCxn id="23" idx="2"/>
          </p:cNvCxnSpPr>
          <p:nvPr/>
        </p:nvCxnSpPr>
        <p:spPr>
          <a:xfrm>
            <a:off x="7257329" y="5097973"/>
            <a:ext cx="0" cy="452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624AE7D-9207-272C-6C89-280F54EE54AA}"/>
              </a:ext>
            </a:extLst>
          </p:cNvPr>
          <p:cNvSpPr txBox="1"/>
          <p:nvPr/>
        </p:nvSpPr>
        <p:spPr>
          <a:xfrm>
            <a:off x="3953401" y="4873458"/>
            <a:ext cx="643125" cy="246221"/>
          </a:xfrm>
          <a:prstGeom prst="rect">
            <a:avLst/>
          </a:prstGeom>
          <a:noFill/>
        </p:spPr>
        <p:txBody>
          <a:bodyPr wrap="none" rtlCol="0">
            <a:spAutoFit/>
          </a:bodyPr>
          <a:lstStyle/>
          <a:p>
            <a:r>
              <a:rPr lang="en-US" sz="1000"/>
              <a:t>concept</a:t>
            </a:r>
          </a:p>
        </p:txBody>
      </p:sp>
      <p:sp>
        <p:nvSpPr>
          <p:cNvPr id="26" name="TextBox 25">
            <a:extLst>
              <a:ext uri="{FF2B5EF4-FFF2-40B4-BE49-F238E27FC236}">
                <a16:creationId xmlns:a16="http://schemas.microsoft.com/office/drawing/2014/main" id="{0D9F3608-26FF-0F33-9C97-0430E2D66C65}"/>
              </a:ext>
            </a:extLst>
          </p:cNvPr>
          <p:cNvSpPr txBox="1"/>
          <p:nvPr/>
        </p:nvSpPr>
        <p:spPr>
          <a:xfrm>
            <a:off x="4940443" y="4858633"/>
            <a:ext cx="643125" cy="246221"/>
          </a:xfrm>
          <a:prstGeom prst="rect">
            <a:avLst/>
          </a:prstGeom>
          <a:noFill/>
        </p:spPr>
        <p:txBody>
          <a:bodyPr wrap="none" rtlCol="0">
            <a:spAutoFit/>
          </a:bodyPr>
          <a:lstStyle/>
          <a:p>
            <a:r>
              <a:rPr lang="en-US" sz="1000"/>
              <a:t>concept</a:t>
            </a:r>
          </a:p>
        </p:txBody>
      </p:sp>
      <p:sp>
        <p:nvSpPr>
          <p:cNvPr id="27" name="TextBox 26">
            <a:extLst>
              <a:ext uri="{FF2B5EF4-FFF2-40B4-BE49-F238E27FC236}">
                <a16:creationId xmlns:a16="http://schemas.microsoft.com/office/drawing/2014/main" id="{CF6F4BA9-61FD-CE79-4977-C4326B6928D0}"/>
              </a:ext>
            </a:extLst>
          </p:cNvPr>
          <p:cNvSpPr txBox="1"/>
          <p:nvPr/>
        </p:nvSpPr>
        <p:spPr>
          <a:xfrm>
            <a:off x="5965309" y="4836118"/>
            <a:ext cx="643125" cy="246221"/>
          </a:xfrm>
          <a:prstGeom prst="rect">
            <a:avLst/>
          </a:prstGeom>
          <a:noFill/>
        </p:spPr>
        <p:txBody>
          <a:bodyPr wrap="none" rtlCol="0">
            <a:spAutoFit/>
          </a:bodyPr>
          <a:lstStyle/>
          <a:p>
            <a:r>
              <a:rPr lang="en-US" sz="1000"/>
              <a:t>concept</a:t>
            </a:r>
          </a:p>
        </p:txBody>
      </p:sp>
      <p:cxnSp>
        <p:nvCxnSpPr>
          <p:cNvPr id="28" name="Straight Arrow Connector 27">
            <a:extLst>
              <a:ext uri="{FF2B5EF4-FFF2-40B4-BE49-F238E27FC236}">
                <a16:creationId xmlns:a16="http://schemas.microsoft.com/office/drawing/2014/main" id="{1C04217E-E94F-F9BE-F0EC-ABF4D43E38EF}"/>
              </a:ext>
            </a:extLst>
          </p:cNvPr>
          <p:cNvCxnSpPr/>
          <p:nvPr/>
        </p:nvCxnSpPr>
        <p:spPr>
          <a:xfrm>
            <a:off x="4325003" y="5123309"/>
            <a:ext cx="0" cy="452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C266ACB-555C-1F58-34EB-8DF818FD258B}"/>
              </a:ext>
            </a:extLst>
          </p:cNvPr>
          <p:cNvCxnSpPr/>
          <p:nvPr/>
        </p:nvCxnSpPr>
        <p:spPr>
          <a:xfrm>
            <a:off x="5317375" y="5123309"/>
            <a:ext cx="0" cy="452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74E715A-D58E-2AD5-0216-F467F6FAF1C2}"/>
              </a:ext>
            </a:extLst>
          </p:cNvPr>
          <p:cNvCxnSpPr/>
          <p:nvPr/>
        </p:nvCxnSpPr>
        <p:spPr>
          <a:xfrm>
            <a:off x="6316835" y="5104854"/>
            <a:ext cx="0" cy="452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93886"/>
      </p:ext>
    </p:extLst>
  </p:cSld>
  <p:clrMapOvr>
    <a:masterClrMapping/>
  </p:clrMapOvr>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emplate>office theme</Template>
  <TotalTime>25535</TotalTime>
  <Words>1049</Words>
  <Application>Microsoft Office PowerPoint</Application>
  <PresentationFormat>Widescreen</PresentationFormat>
  <Paragraphs>168</Paragraphs>
  <Slides>33</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Aharoni</vt:lpstr>
      <vt:lpstr>-apple-system</vt:lpstr>
      <vt:lpstr>Arial</vt:lpstr>
      <vt:lpstr>Calibri</vt:lpstr>
      <vt:lpstr>Courier New</vt:lpstr>
      <vt:lpstr>Google Sans</vt:lpstr>
      <vt:lpstr>Grandview</vt:lpstr>
      <vt:lpstr>Menlo</vt:lpstr>
      <vt:lpstr>Söhne</vt:lpstr>
      <vt:lpstr>Wingdings</vt:lpstr>
      <vt:lpstr>CosineVTI</vt:lpstr>
      <vt:lpstr>Functional Programming in Python</vt:lpstr>
      <vt:lpstr>Interactive Session</vt:lpstr>
      <vt:lpstr>About Us</vt:lpstr>
      <vt:lpstr>PowerPoint Presentation</vt:lpstr>
      <vt:lpstr>Single Department with Team Based Organization</vt:lpstr>
      <vt:lpstr>Single Department with Team Based Organization</vt:lpstr>
      <vt:lpstr>The beginning</vt:lpstr>
      <vt:lpstr>The End</vt:lpstr>
      <vt:lpstr>Functional Programming Concepts</vt:lpstr>
      <vt:lpstr>Imperative Style</vt:lpstr>
      <vt:lpstr>Standard Python</vt:lpstr>
      <vt:lpstr>Do one thing and do it well</vt:lpstr>
      <vt:lpstr>How many thing is this function do</vt:lpstr>
      <vt:lpstr>Extract to ?</vt:lpstr>
      <vt:lpstr>Extract to ?</vt:lpstr>
      <vt:lpstr>Mutate State: Take Care </vt:lpstr>
      <vt:lpstr>First step : focus on function composition</vt:lpstr>
      <vt:lpstr>Currying and Higher Order Function</vt:lpstr>
      <vt:lpstr>Arity :&gt; Unary : Why currying is so important</vt:lpstr>
      <vt:lpstr>Function Composition</vt:lpstr>
      <vt:lpstr>Purity</vt:lpstr>
      <vt:lpstr>Purity</vt:lpstr>
      <vt:lpstr>Purity</vt:lpstr>
      <vt:lpstr>Purity</vt:lpstr>
      <vt:lpstr>Purity</vt:lpstr>
      <vt:lpstr>Error Handling</vt:lpstr>
      <vt:lpstr>Monad</vt:lpstr>
      <vt:lpstr>PowerPoint Presentation</vt:lpstr>
      <vt:lpstr>PyMonad: Monad (Either, Right or Left)</vt:lpstr>
      <vt:lpstr>Monad and Railway Oriented Programming</vt:lpstr>
      <vt:lpstr>PowerPoint Presentation</vt:lpstr>
      <vt:lpstr>PowerPoint Presentation</vt:lpstr>
      <vt:lpstr>Credit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Twin Panitsombat</cp:lastModifiedBy>
  <cp:revision>6</cp:revision>
  <dcterms:created xsi:type="dcterms:W3CDTF">2023-12-01T13:05:30Z</dcterms:created>
  <dcterms:modified xsi:type="dcterms:W3CDTF">2025-10-20T02:45:29Z</dcterms:modified>
</cp:coreProperties>
</file>